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66" r:id="rId1"/>
  </p:sldMasterIdLst>
  <p:notesMasterIdLst>
    <p:notesMasterId r:id="rId39"/>
  </p:notesMasterIdLst>
  <p:sldIdLst>
    <p:sldId id="259" r:id="rId2"/>
    <p:sldId id="258" r:id="rId3"/>
    <p:sldId id="260" r:id="rId4"/>
    <p:sldId id="263" r:id="rId5"/>
    <p:sldId id="275" r:id="rId6"/>
    <p:sldId id="262" r:id="rId7"/>
    <p:sldId id="261" r:id="rId8"/>
    <p:sldId id="264" r:id="rId9"/>
    <p:sldId id="267" r:id="rId10"/>
    <p:sldId id="265" r:id="rId11"/>
    <p:sldId id="266" r:id="rId12"/>
    <p:sldId id="271" r:id="rId13"/>
    <p:sldId id="277" r:id="rId14"/>
    <p:sldId id="278" r:id="rId15"/>
    <p:sldId id="279" r:id="rId16"/>
    <p:sldId id="280" r:id="rId17"/>
    <p:sldId id="281" r:id="rId18"/>
    <p:sldId id="282" r:id="rId19"/>
    <p:sldId id="283" r:id="rId20"/>
    <p:sldId id="294" r:id="rId21"/>
    <p:sldId id="285" r:id="rId22"/>
    <p:sldId id="296" r:id="rId23"/>
    <p:sldId id="297" r:id="rId24"/>
    <p:sldId id="298" r:id="rId25"/>
    <p:sldId id="299" r:id="rId26"/>
    <p:sldId id="300" r:id="rId27"/>
    <p:sldId id="301" r:id="rId28"/>
    <p:sldId id="302" r:id="rId29"/>
    <p:sldId id="286" r:id="rId30"/>
    <p:sldId id="289" r:id="rId31"/>
    <p:sldId id="290" r:id="rId32"/>
    <p:sldId id="291" r:id="rId33"/>
    <p:sldId id="295" r:id="rId34"/>
    <p:sldId id="303" r:id="rId35"/>
    <p:sldId id="305" r:id="rId36"/>
    <p:sldId id="274" r:id="rId37"/>
    <p:sldId id="276" r:id="rId38"/>
  </p:sldIdLst>
  <p:sldSz cx="10160000" cy="7620000"/>
  <p:notesSz cx="7620000" cy="10160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xmlns="">
        <p15:guide id="1" orient="horz" pos="2400">
          <p15:clr>
            <a:srgbClr val="A4A3A4"/>
          </p15:clr>
        </p15:guide>
        <p15:guide id="2" pos="320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53" autoAdjust="0"/>
    <p:restoredTop sz="94624" autoAdjust="0"/>
  </p:normalViewPr>
  <p:slideViewPr>
    <p:cSldViewPr snapToGrid="0">
      <p:cViewPr varScale="1">
        <p:scale>
          <a:sx n="75" d="100"/>
          <a:sy n="75" d="100"/>
        </p:scale>
        <p:origin x="-1435" y="-77"/>
      </p:cViewPr>
      <p:guideLst>
        <p:guide orient="horz" pos="2400"/>
        <p:guide pos="320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762000" y="4826000"/>
            <a:ext cx="6096000" cy="45720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936511994"/>
      </p:ext>
    </p:extLst>
  </p:cSld>
  <p:clrMap bg1="lt1" tx1="dk1" bg2="dk2" tx2="lt2" accent1="accent1" accent2="accent2" accent3="accent3" accent4="accent4" accent5="accent5" accent6="accent6" hlink="hlink" folHlink="folHlink"/>
  <p:notesStyle>
    <a:lvl1pPr marL="0" algn="l" defTabSz="914382" rtl="0" eaLnBrk="1" latinLnBrk="0" hangingPunct="1">
      <a:defRPr sz="1200" kern="1200">
        <a:solidFill>
          <a:schemeClr val="tx1"/>
        </a:solidFill>
        <a:latin typeface="+mn-lt"/>
        <a:ea typeface="+mn-ea"/>
        <a:cs typeface="+mn-cs"/>
      </a:defRPr>
    </a:lvl1pPr>
    <a:lvl2pPr marL="457191" algn="l" defTabSz="914382" rtl="0" eaLnBrk="1" latinLnBrk="0" hangingPunct="1">
      <a:defRPr sz="1200" kern="1200">
        <a:solidFill>
          <a:schemeClr val="tx1"/>
        </a:solidFill>
        <a:latin typeface="+mn-lt"/>
        <a:ea typeface="+mn-ea"/>
        <a:cs typeface="+mn-cs"/>
      </a:defRPr>
    </a:lvl2pPr>
    <a:lvl3pPr marL="914382" algn="l" defTabSz="914382" rtl="0" eaLnBrk="1" latinLnBrk="0" hangingPunct="1">
      <a:defRPr sz="1200" kern="1200">
        <a:solidFill>
          <a:schemeClr val="tx1"/>
        </a:solidFill>
        <a:latin typeface="+mn-lt"/>
        <a:ea typeface="+mn-ea"/>
        <a:cs typeface="+mn-cs"/>
      </a:defRPr>
    </a:lvl3pPr>
    <a:lvl4pPr marL="1371572" algn="l" defTabSz="914382" rtl="0" eaLnBrk="1" latinLnBrk="0" hangingPunct="1">
      <a:defRPr sz="1200" kern="1200">
        <a:solidFill>
          <a:schemeClr val="tx1"/>
        </a:solidFill>
        <a:latin typeface="+mn-lt"/>
        <a:ea typeface="+mn-ea"/>
        <a:cs typeface="+mn-cs"/>
      </a:defRPr>
    </a:lvl4pPr>
    <a:lvl5pPr marL="1828764" algn="l" defTabSz="914382" rtl="0" eaLnBrk="1" latinLnBrk="0" hangingPunct="1">
      <a:defRPr sz="1200" kern="1200">
        <a:solidFill>
          <a:schemeClr val="tx1"/>
        </a:solidFill>
        <a:latin typeface="+mn-lt"/>
        <a:ea typeface="+mn-ea"/>
        <a:cs typeface="+mn-cs"/>
      </a:defRPr>
    </a:lvl5pPr>
    <a:lvl6pPr marL="2285954" algn="l" defTabSz="914382" rtl="0" eaLnBrk="1" latinLnBrk="0" hangingPunct="1">
      <a:defRPr sz="1200" kern="1200">
        <a:solidFill>
          <a:schemeClr val="tx1"/>
        </a:solidFill>
        <a:latin typeface="+mn-lt"/>
        <a:ea typeface="+mn-ea"/>
        <a:cs typeface="+mn-cs"/>
      </a:defRPr>
    </a:lvl6pPr>
    <a:lvl7pPr marL="2743146" algn="l" defTabSz="914382" rtl="0" eaLnBrk="1" latinLnBrk="0" hangingPunct="1">
      <a:defRPr sz="1200" kern="1200">
        <a:solidFill>
          <a:schemeClr val="tx1"/>
        </a:solidFill>
        <a:latin typeface="+mn-lt"/>
        <a:ea typeface="+mn-ea"/>
        <a:cs typeface="+mn-cs"/>
      </a:defRPr>
    </a:lvl7pPr>
    <a:lvl8pPr marL="3200336" algn="l" defTabSz="914382" rtl="0" eaLnBrk="1" latinLnBrk="0" hangingPunct="1">
      <a:defRPr sz="1200" kern="1200">
        <a:solidFill>
          <a:schemeClr val="tx1"/>
        </a:solidFill>
        <a:latin typeface="+mn-lt"/>
        <a:ea typeface="+mn-ea"/>
        <a:cs typeface="+mn-cs"/>
      </a:defRPr>
    </a:lvl8pPr>
    <a:lvl9pPr marL="3657527" algn="l" defTabSz="91438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70000" y="762000"/>
            <a:ext cx="5080000" cy="3810000"/>
          </a:xfrm>
        </p:spPr>
      </p:sp>
      <p:sp>
        <p:nvSpPr>
          <p:cNvPr id="3" name="Notes Placeholder 2"/>
          <p:cNvSpPr>
            <a:spLocks noGrp="1"/>
          </p:cNvSpPr>
          <p:nvPr>
            <p:ph type="body" idx="1"/>
          </p:nvPr>
        </p:nvSpPr>
        <p:spPr/>
        <p:txBody>
          <a:bodyPr>
            <a:normAutofit/>
          </a:bodyPr>
          <a:lstStyle/>
          <a:p>
            <a:endParaRPr lang="en-I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591733" y="399887"/>
            <a:ext cx="8229600" cy="1635760"/>
          </a:xfrm>
        </p:spPr>
        <p:txBody>
          <a:bodyPr anchor="b"/>
          <a:lstStyle>
            <a:lvl1pPr algn="l">
              <a:defRPr/>
            </a:lvl1pPr>
            <a:extLst/>
          </a:lstStyle>
          <a:p>
            <a:r>
              <a:rPr kumimoji="0" lang="en-US"/>
              <a:t>Click to edit Master title style</a:t>
            </a:r>
          </a:p>
        </p:txBody>
      </p:sp>
      <p:sp>
        <p:nvSpPr>
          <p:cNvPr id="22" name="Subtitle 21"/>
          <p:cNvSpPr>
            <a:spLocks noGrp="1"/>
          </p:cNvSpPr>
          <p:nvPr>
            <p:ph type="subTitle" idx="1"/>
          </p:nvPr>
        </p:nvSpPr>
        <p:spPr>
          <a:xfrm>
            <a:off x="1591733" y="2055627"/>
            <a:ext cx="8229600" cy="1947333"/>
          </a:xfrm>
        </p:spPr>
        <p:txBody>
          <a:bodyPr tIns="0"/>
          <a:lstStyle>
            <a:lvl1pPr marL="30480" indent="0" algn="l">
              <a:buNone/>
              <a:defRPr sz="2900">
                <a:solidFill>
                  <a:schemeClr val="tx2">
                    <a:shade val="30000"/>
                    <a:satMod val="150000"/>
                  </a:schemeClr>
                </a:solidFill>
              </a:defRPr>
            </a:lvl1pPr>
            <a:lvl2pPr marL="507995" indent="0" algn="ctr">
              <a:buNone/>
            </a:lvl2pPr>
            <a:lvl3pPr marL="1015990" indent="0" algn="ctr">
              <a:buNone/>
            </a:lvl3pPr>
            <a:lvl4pPr marL="1523985" indent="0" algn="ctr">
              <a:buNone/>
            </a:lvl4pPr>
            <a:lvl5pPr marL="2031980" indent="0" algn="ctr">
              <a:buNone/>
            </a:lvl5pPr>
            <a:lvl6pPr marL="2539975" indent="0" algn="ctr">
              <a:buNone/>
            </a:lvl6pPr>
            <a:lvl7pPr marL="3047970" indent="0" algn="ctr">
              <a:buNone/>
            </a:lvl7pPr>
            <a:lvl8pPr marL="3555964" indent="0" algn="ctr">
              <a:buNone/>
            </a:lvl8pPr>
            <a:lvl9pPr marL="4063959" indent="0" algn="ctr">
              <a:buNone/>
            </a:lvl9pPr>
            <a:extLst/>
          </a:lstStyle>
          <a:p>
            <a:r>
              <a:rPr kumimoji="0" lang="en-US"/>
              <a:t>Click to edit Master subtitle style</a:t>
            </a:r>
          </a:p>
        </p:txBody>
      </p:sp>
      <p:sp>
        <p:nvSpPr>
          <p:cNvPr id="7" name="Date Placeholder 6"/>
          <p:cNvSpPr>
            <a:spLocks noGrp="1"/>
          </p:cNvSpPr>
          <p:nvPr>
            <p:ph type="dt" sz="half" idx="10"/>
          </p:nvPr>
        </p:nvSpPr>
        <p:spPr/>
        <p:txBody>
          <a:bodyPr/>
          <a:lstStyle/>
          <a:p>
            <a:fld id="{4BE7A894-D44C-4054-AEED-92147A63EAE7}" type="datetimeFigureOut">
              <a:rPr lang="en-IN" smtClean="0"/>
              <a:t>13-05-2021</a:t>
            </a:fld>
            <a:endParaRPr lang="en-IN"/>
          </a:p>
        </p:txBody>
      </p:sp>
      <p:sp>
        <p:nvSpPr>
          <p:cNvPr id="20" name="Footer Placeholder 19"/>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07EEDD3C-1DA1-40A9-9278-D844B6524085}" type="slidenum">
              <a:rPr lang="en-IN" smtClean="0"/>
              <a:t>‹#›</a:t>
            </a:fld>
            <a:endParaRPr lang="en-IN"/>
          </a:p>
        </p:txBody>
      </p:sp>
      <p:sp>
        <p:nvSpPr>
          <p:cNvPr id="8" name="Oval 7"/>
          <p:cNvSpPr/>
          <p:nvPr/>
        </p:nvSpPr>
        <p:spPr>
          <a:xfrm>
            <a:off x="1023814" y="1570891"/>
            <a:ext cx="233680" cy="233680"/>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lIns="101599" tIns="50799" rIns="101599" bIns="50799" anchor="ctr"/>
          <a:lstStyle/>
          <a:p>
            <a:pPr algn="ctr" eaLnBrk="1" latinLnBrk="0" hangingPunct="1"/>
            <a:endParaRPr kumimoji="0" lang="en-US"/>
          </a:p>
        </p:txBody>
      </p:sp>
      <p:sp>
        <p:nvSpPr>
          <p:cNvPr id="9" name="Oval 8"/>
          <p:cNvSpPr/>
          <p:nvPr/>
        </p:nvSpPr>
        <p:spPr>
          <a:xfrm>
            <a:off x="1285751" y="1494462"/>
            <a:ext cx="71120" cy="71120"/>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lIns="101599" tIns="50799" rIns="101599" bIns="50799" anchor="ctr"/>
          <a:lstStyle/>
          <a:p>
            <a:pPr algn="ctr" eaLnBrk="1" latinLnBrk="0" hangingPunct="1"/>
            <a:endParaRPr kumimoji="0"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BE7A894-D44C-4054-AEED-92147A63EAE7}" type="datetimeFigureOut">
              <a:rPr lang="en-IN" smtClean="0"/>
              <a:t>13-05-2021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EEDD3C-1DA1-40A9-9278-D844B6524085}" type="slidenum">
              <a:rPr lang="en-IN" smtClean="0"/>
              <a:t>‹#›</a:t>
            </a:fld>
            <a:endParaRPr lang="en-IN"/>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20000" y="305155"/>
            <a:ext cx="2032000" cy="6501694"/>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270000" y="305156"/>
            <a:ext cx="6180667" cy="650169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BE7A894-D44C-4054-AEED-92147A63EAE7}" type="datetimeFigureOut">
              <a:rPr lang="en-IN" smtClean="0"/>
              <a:t>13-05-2021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EEDD3C-1DA1-40A9-9278-D844B6524085}" type="slidenum">
              <a:rPr lang="en-IN" smtClean="0"/>
              <a:t>‹#›</a:t>
            </a:fld>
            <a:endParaRPr lang="en-IN"/>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304800" y="304800"/>
            <a:ext cx="9550400" cy="914400"/>
          </a:xfrm>
          <a:prstGeom prst="rect">
            <a:avLst/>
          </a:prstGeom>
          <a:noFill/>
          <a:ln>
            <a:noFill/>
          </a:ln>
        </p:spPr>
        <p:txBody>
          <a:bodyPr lIns="91425" tIns="91425" rIns="91425" bIns="91425" anchor="t" anchorCtr="0"/>
          <a:lstStyle>
            <a:lvl1pPr lvl="0">
              <a:spcBef>
                <a:spcPts val="0"/>
              </a:spcBef>
              <a:buSzPct val="99000"/>
              <a:defRPr sz="4200"/>
            </a:lvl1pPr>
            <a:lvl2pPr lvl="1">
              <a:spcBef>
                <a:spcPts val="0"/>
              </a:spcBef>
              <a:buSzPct val="99000"/>
              <a:defRPr sz="4200"/>
            </a:lvl2pPr>
            <a:lvl3pPr lvl="2">
              <a:spcBef>
                <a:spcPts val="0"/>
              </a:spcBef>
              <a:buSzPct val="99000"/>
              <a:defRPr sz="4200"/>
            </a:lvl3pPr>
            <a:lvl4pPr lvl="3">
              <a:spcBef>
                <a:spcPts val="0"/>
              </a:spcBef>
              <a:buSzPct val="99000"/>
              <a:defRPr sz="4200"/>
            </a:lvl4pPr>
            <a:lvl5pPr lvl="4">
              <a:spcBef>
                <a:spcPts val="0"/>
              </a:spcBef>
              <a:buSzPct val="99000"/>
              <a:defRPr sz="4200"/>
            </a:lvl5pPr>
            <a:lvl6pPr lvl="5">
              <a:spcBef>
                <a:spcPts val="0"/>
              </a:spcBef>
              <a:buSzPct val="99000"/>
              <a:defRPr sz="4200"/>
            </a:lvl6pPr>
            <a:lvl7pPr lvl="6">
              <a:spcBef>
                <a:spcPts val="0"/>
              </a:spcBef>
              <a:buSzPct val="99000"/>
              <a:defRPr sz="4200"/>
            </a:lvl7pPr>
            <a:lvl8pPr lvl="7">
              <a:spcBef>
                <a:spcPts val="0"/>
              </a:spcBef>
              <a:buSzPct val="99000"/>
              <a:defRPr sz="4200"/>
            </a:lvl8pPr>
            <a:lvl9pPr lvl="8">
              <a:spcBef>
                <a:spcPts val="0"/>
              </a:spcBef>
              <a:buSzPct val="99000"/>
              <a:defRPr sz="4200"/>
            </a:lvl9pPr>
          </a:lstStyle>
          <a:p>
            <a:endParaRPr/>
          </a:p>
        </p:txBody>
      </p:sp>
      <p:sp>
        <p:nvSpPr>
          <p:cNvPr id="12" name="Shape 12"/>
          <p:cNvSpPr txBox="1">
            <a:spLocks noGrp="1"/>
          </p:cNvSpPr>
          <p:nvPr>
            <p:ph type="body" idx="1"/>
          </p:nvPr>
        </p:nvSpPr>
        <p:spPr>
          <a:xfrm>
            <a:off x="304800" y="1828803"/>
            <a:ext cx="9550400" cy="5486399"/>
          </a:xfrm>
          <a:prstGeom prst="rect">
            <a:avLst/>
          </a:prstGeom>
          <a:noFill/>
          <a:ln>
            <a:noFill/>
          </a:ln>
        </p:spPr>
        <p:txBody>
          <a:bodyPr lIns="91425" tIns="91425" rIns="91425" bIns="91425" anchor="t" anchorCtr="0"/>
          <a:lstStyle>
            <a:lvl1pPr lvl="0">
              <a:spcBef>
                <a:spcPts val="0"/>
              </a:spcBef>
              <a:buSzPct val="99000"/>
              <a:defRPr sz="2700"/>
            </a:lvl1pPr>
            <a:lvl2pPr lvl="1">
              <a:spcBef>
                <a:spcPts val="0"/>
              </a:spcBef>
              <a:buSzPct val="99000"/>
              <a:defRPr sz="2700"/>
            </a:lvl2pPr>
            <a:lvl3pPr lvl="2">
              <a:spcBef>
                <a:spcPts val="0"/>
              </a:spcBef>
              <a:buSzPct val="99000"/>
              <a:defRPr sz="2700"/>
            </a:lvl3pPr>
            <a:lvl4pPr lvl="3">
              <a:spcBef>
                <a:spcPts val="0"/>
              </a:spcBef>
              <a:buSzPct val="99000"/>
              <a:defRPr sz="2700"/>
            </a:lvl4pPr>
            <a:lvl5pPr lvl="4">
              <a:spcBef>
                <a:spcPts val="0"/>
              </a:spcBef>
              <a:buSzPct val="99000"/>
              <a:defRPr sz="2700"/>
            </a:lvl5pPr>
            <a:lvl6pPr lvl="5">
              <a:spcBef>
                <a:spcPts val="0"/>
              </a:spcBef>
              <a:buSzPct val="99000"/>
              <a:defRPr sz="2700"/>
            </a:lvl6pPr>
            <a:lvl7pPr lvl="6">
              <a:spcBef>
                <a:spcPts val="0"/>
              </a:spcBef>
              <a:buSzPct val="99000"/>
              <a:defRPr sz="2700"/>
            </a:lvl7pPr>
            <a:lvl8pPr lvl="7">
              <a:spcBef>
                <a:spcPts val="0"/>
              </a:spcBef>
              <a:buSzPct val="99000"/>
              <a:defRPr sz="2700"/>
            </a:lvl8pPr>
            <a:lvl9pPr lvl="8">
              <a:spcBef>
                <a:spcPts val="0"/>
              </a:spcBef>
              <a:buSzPct val="99000"/>
              <a:defRPr sz="27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BE7A894-D44C-4054-AEED-92147A63EAE7}" type="datetimeFigureOut">
              <a:rPr lang="en-IN" smtClean="0"/>
              <a:t>13-05-2021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EEDD3C-1DA1-40A9-9278-D844B6524085}" type="slidenum">
              <a:rPr lang="en-IN" smtClean="0"/>
              <a:t>‹#›</a:t>
            </a:fld>
            <a:endParaRPr lang="en-IN"/>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536544" y="-60"/>
            <a:ext cx="7620000" cy="762006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01599" tIns="50799" rIns="101599" bIns="50799" anchor="ctr"/>
          <a:lstStyle/>
          <a:p>
            <a:pPr algn="ctr" eaLnBrk="1" latinLnBrk="0" hangingPunct="1"/>
            <a:endParaRPr kumimoji="0" lang="en-US"/>
          </a:p>
        </p:txBody>
      </p:sp>
      <p:sp>
        <p:nvSpPr>
          <p:cNvPr id="2" name="Title 1"/>
          <p:cNvSpPr>
            <a:spLocks noGrp="1"/>
          </p:cNvSpPr>
          <p:nvPr>
            <p:ph type="title"/>
          </p:nvPr>
        </p:nvSpPr>
        <p:spPr>
          <a:xfrm>
            <a:off x="2864880" y="2889250"/>
            <a:ext cx="7112000" cy="2540000"/>
          </a:xfrm>
        </p:spPr>
        <p:txBody>
          <a:bodyPr anchor="t"/>
          <a:lstStyle>
            <a:lvl1pPr algn="l">
              <a:lnSpc>
                <a:spcPts val="5000"/>
              </a:lnSpc>
              <a:buNone/>
              <a:defRPr sz="4400" b="1" cap="all"/>
            </a:lvl1pPr>
            <a:extLst/>
          </a:lstStyle>
          <a:p>
            <a:r>
              <a:rPr kumimoji="0" lang="en-US"/>
              <a:t>Click to edit Master title style</a:t>
            </a:r>
          </a:p>
        </p:txBody>
      </p:sp>
      <p:sp>
        <p:nvSpPr>
          <p:cNvPr id="3" name="Text Placeholder 2"/>
          <p:cNvSpPr>
            <a:spLocks noGrp="1"/>
          </p:cNvSpPr>
          <p:nvPr>
            <p:ph type="body" idx="1"/>
          </p:nvPr>
        </p:nvSpPr>
        <p:spPr>
          <a:xfrm>
            <a:off x="2864880" y="1185333"/>
            <a:ext cx="7112000" cy="1677458"/>
          </a:xfrm>
        </p:spPr>
        <p:txBody>
          <a:bodyPr anchor="b"/>
          <a:lstStyle>
            <a:lvl1pPr marL="20320" indent="0">
              <a:lnSpc>
                <a:spcPts val="2556"/>
              </a:lnSpc>
              <a:spcBef>
                <a:spcPts val="0"/>
              </a:spcBef>
              <a:buNone/>
              <a:defRPr sz="2200">
                <a:solidFill>
                  <a:schemeClr val="tx2">
                    <a:shade val="30000"/>
                    <a:satMod val="150000"/>
                  </a:schemeClr>
                </a:solidFill>
              </a:defRPr>
            </a:lvl1pPr>
            <a:lvl2pPr>
              <a:buNone/>
              <a:defRPr sz="2000">
                <a:solidFill>
                  <a:schemeClr val="tx1">
                    <a:tint val="75000"/>
                  </a:schemeClr>
                </a:solidFill>
              </a:defRPr>
            </a:lvl2pPr>
            <a:lvl3pPr>
              <a:buNone/>
              <a:defRPr sz="1800">
                <a:solidFill>
                  <a:schemeClr val="tx1">
                    <a:tint val="75000"/>
                  </a:schemeClr>
                </a:solidFill>
              </a:defRPr>
            </a:lvl3pPr>
            <a:lvl4pPr>
              <a:buNone/>
              <a:defRPr sz="1600">
                <a:solidFill>
                  <a:schemeClr val="tx1">
                    <a:tint val="75000"/>
                  </a:schemeClr>
                </a:solidFill>
              </a:defRPr>
            </a:lvl4pPr>
            <a:lvl5pPr>
              <a:buNone/>
              <a:defRPr sz="16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4BE7A894-D44C-4054-AEED-92147A63EAE7}" type="datetimeFigureOut">
              <a:rPr lang="en-IN" smtClean="0"/>
              <a:t>13-05-2021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EEDD3C-1DA1-40A9-9278-D844B6524085}" type="slidenum">
              <a:rPr lang="en-IN" smtClean="0"/>
              <a:t>‹#›</a:t>
            </a:fld>
            <a:endParaRPr lang="en-IN"/>
          </a:p>
        </p:txBody>
      </p:sp>
      <p:sp>
        <p:nvSpPr>
          <p:cNvPr id="10" name="Rectangle 9"/>
          <p:cNvSpPr/>
          <p:nvPr/>
        </p:nvSpPr>
        <p:spPr bwMode="invGray">
          <a:xfrm>
            <a:off x="2540000" y="0"/>
            <a:ext cx="84667" cy="7620060"/>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lIns="101599" tIns="50799" rIns="101599" bIns="50799" anchor="ctr"/>
          <a:lstStyle/>
          <a:p>
            <a:pPr algn="ctr" eaLnBrk="1" latinLnBrk="0" hangingPunct="1"/>
            <a:endParaRPr kumimoji="0" lang="en-US"/>
          </a:p>
        </p:txBody>
      </p:sp>
      <p:sp>
        <p:nvSpPr>
          <p:cNvPr id="8" name="Oval 7"/>
          <p:cNvSpPr/>
          <p:nvPr/>
        </p:nvSpPr>
        <p:spPr>
          <a:xfrm>
            <a:off x="2413690" y="3127396"/>
            <a:ext cx="233680" cy="233680"/>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lIns="101599" tIns="50799" rIns="101599" bIns="50799" anchor="ctr"/>
          <a:lstStyle/>
          <a:p>
            <a:pPr algn="ctr" eaLnBrk="1" latinLnBrk="0" hangingPunct="1"/>
            <a:endParaRPr kumimoji="0" lang="en-US"/>
          </a:p>
        </p:txBody>
      </p:sp>
      <p:sp>
        <p:nvSpPr>
          <p:cNvPr id="9" name="Oval 8"/>
          <p:cNvSpPr/>
          <p:nvPr/>
        </p:nvSpPr>
        <p:spPr>
          <a:xfrm>
            <a:off x="2675627" y="3050967"/>
            <a:ext cx="71120" cy="71120"/>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lIns="101599" tIns="50799" rIns="101599" bIns="50799" anchor="ctr"/>
          <a:lstStyle/>
          <a:p>
            <a:pPr algn="ctr" eaLnBrk="1" latinLnBrk="0" hangingPunct="1"/>
            <a:endParaRPr kumimoji="0"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95120" y="304800"/>
            <a:ext cx="8331200" cy="1270000"/>
          </a:xfrm>
        </p:spPr>
        <p:txBody>
          <a:bodyPr/>
          <a:lstStyle/>
          <a:p>
            <a:r>
              <a:rPr kumimoji="0" lang="en-US"/>
              <a:t>Click to edit Master title style</a:t>
            </a:r>
          </a:p>
        </p:txBody>
      </p:sp>
      <p:sp>
        <p:nvSpPr>
          <p:cNvPr id="3" name="Content Placeholder 2"/>
          <p:cNvSpPr>
            <a:spLocks noGrp="1"/>
          </p:cNvSpPr>
          <p:nvPr>
            <p:ph sz="half" idx="1"/>
          </p:nvPr>
        </p:nvSpPr>
        <p:spPr>
          <a:xfrm>
            <a:off x="1595120" y="1693333"/>
            <a:ext cx="4064000" cy="5181600"/>
          </a:xfrm>
        </p:spPr>
        <p:txBody>
          <a:bodyPr/>
          <a:lstStyle>
            <a:lvl1pPr>
              <a:defRPr sz="3100"/>
            </a:lvl1pPr>
            <a:lvl2pPr>
              <a:defRPr sz="2700"/>
            </a:lvl2pPr>
            <a:lvl3pPr>
              <a:defRPr sz="22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5862320" y="1693333"/>
            <a:ext cx="4064000" cy="5181600"/>
          </a:xfrm>
        </p:spPr>
        <p:txBody>
          <a:bodyPr/>
          <a:lstStyle>
            <a:lvl1pPr>
              <a:defRPr sz="3100"/>
            </a:lvl1pPr>
            <a:lvl2pPr>
              <a:defRPr sz="2700"/>
            </a:lvl2pPr>
            <a:lvl3pPr>
              <a:defRPr sz="22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4BE7A894-D44C-4054-AEED-92147A63EAE7}" type="datetimeFigureOut">
              <a:rPr lang="en-IN" smtClean="0"/>
              <a:t>13-05-2021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7EEDD3C-1DA1-40A9-9278-D844B6524085}" type="slidenum">
              <a:rPr lang="en-IN" smtClean="0"/>
              <a:t>‹#›</a:t>
            </a:fld>
            <a:endParaRPr lang="en-IN"/>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5733707"/>
            <a:ext cx="9144000" cy="1270000"/>
          </a:xfrm>
        </p:spPr>
        <p:txBody>
          <a:bodyPr anchor="ctr"/>
          <a:lstStyle>
            <a:lvl1pPr algn="ctr">
              <a:defRPr sz="5000" b="1" cap="none" baseline="0"/>
            </a:lvl1pPr>
            <a:extLst/>
          </a:lstStyle>
          <a:p>
            <a:r>
              <a:rPr kumimoji="0" lang="en-US"/>
              <a:t>Click to edit Master title style</a:t>
            </a:r>
          </a:p>
        </p:txBody>
      </p:sp>
      <p:sp>
        <p:nvSpPr>
          <p:cNvPr id="3" name="Text Placeholder 2"/>
          <p:cNvSpPr>
            <a:spLocks noGrp="1"/>
          </p:cNvSpPr>
          <p:nvPr>
            <p:ph type="body" idx="1"/>
          </p:nvPr>
        </p:nvSpPr>
        <p:spPr>
          <a:xfrm>
            <a:off x="508000" y="364753"/>
            <a:ext cx="4470400" cy="711200"/>
          </a:xfrm>
          <a:solidFill>
            <a:schemeClr val="bg1"/>
          </a:solidFill>
          <a:ln w="10795">
            <a:solidFill>
              <a:schemeClr val="bg1"/>
            </a:solidFill>
            <a:miter lim="800000"/>
          </a:ln>
        </p:spPr>
        <p:txBody>
          <a:bodyPr anchor="ctr"/>
          <a:lstStyle>
            <a:lvl1pPr marL="71119" indent="0" algn="l">
              <a:lnSpc>
                <a:spcPct val="100000"/>
              </a:lnSpc>
              <a:spcBef>
                <a:spcPts val="111"/>
              </a:spcBef>
              <a:buNone/>
              <a:defRPr sz="2100" b="0">
                <a:solidFill>
                  <a:schemeClr val="tx1"/>
                </a:solidFill>
              </a:defRPr>
            </a:lvl1pPr>
            <a:lvl2pPr>
              <a:buNone/>
              <a:defRPr sz="2200" b="1"/>
            </a:lvl2pPr>
            <a:lvl3pPr>
              <a:buNone/>
              <a:defRPr sz="2000" b="1"/>
            </a:lvl3pPr>
            <a:lvl4pPr>
              <a:buNone/>
              <a:defRPr sz="1800" b="1"/>
            </a:lvl4pPr>
            <a:lvl5pPr>
              <a:buNone/>
              <a:defRPr sz="18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5181600" y="364753"/>
            <a:ext cx="4470400" cy="711200"/>
          </a:xfrm>
          <a:solidFill>
            <a:schemeClr val="bg1"/>
          </a:solidFill>
          <a:ln w="10795">
            <a:solidFill>
              <a:schemeClr val="bg1"/>
            </a:solidFill>
            <a:miter lim="800000"/>
          </a:ln>
        </p:spPr>
        <p:txBody>
          <a:bodyPr anchor="ctr"/>
          <a:lstStyle>
            <a:lvl1pPr marL="71119" indent="0" algn="l">
              <a:lnSpc>
                <a:spcPct val="100000"/>
              </a:lnSpc>
              <a:spcBef>
                <a:spcPts val="111"/>
              </a:spcBef>
              <a:buNone/>
              <a:defRPr sz="2100" b="0">
                <a:solidFill>
                  <a:schemeClr val="tx1"/>
                </a:solidFill>
              </a:defRPr>
            </a:lvl1pPr>
            <a:lvl2pPr>
              <a:buNone/>
              <a:defRPr sz="2200" b="1"/>
            </a:lvl2pPr>
            <a:lvl3pPr>
              <a:buNone/>
              <a:defRPr sz="2000" b="1"/>
            </a:lvl3pPr>
            <a:lvl4pPr>
              <a:buNone/>
              <a:defRPr sz="1800" b="1"/>
            </a:lvl4pPr>
            <a:lvl5pPr>
              <a:buNone/>
              <a:defRPr sz="18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508000" y="1077040"/>
            <a:ext cx="4470400" cy="4572000"/>
          </a:xfrm>
          <a:ln w="10795">
            <a:solidFill>
              <a:schemeClr val="bg1"/>
            </a:solidFill>
            <a:prstDash val="dash"/>
            <a:miter lim="800000"/>
          </a:ln>
        </p:spPr>
        <p:txBody>
          <a:bodyPr/>
          <a:lstStyle>
            <a:lvl1pPr marL="436876" indent="-304797">
              <a:lnSpc>
                <a:spcPct val="100000"/>
              </a:lnSpc>
              <a:spcBef>
                <a:spcPts val="778"/>
              </a:spcBef>
              <a:defRPr sz="2700"/>
            </a:lvl1pPr>
            <a:lvl2pPr>
              <a:lnSpc>
                <a:spcPct val="100000"/>
              </a:lnSpc>
              <a:spcBef>
                <a:spcPts val="778"/>
              </a:spcBef>
              <a:defRPr sz="2200"/>
            </a:lvl2pPr>
            <a:lvl3pPr>
              <a:lnSpc>
                <a:spcPct val="100000"/>
              </a:lnSpc>
              <a:spcBef>
                <a:spcPts val="778"/>
              </a:spcBef>
              <a:defRPr sz="2000"/>
            </a:lvl3pPr>
            <a:lvl4pPr>
              <a:lnSpc>
                <a:spcPct val="100000"/>
              </a:lnSpc>
              <a:spcBef>
                <a:spcPts val="778"/>
              </a:spcBef>
              <a:defRPr sz="1800"/>
            </a:lvl4pPr>
            <a:lvl5pPr>
              <a:lnSpc>
                <a:spcPct val="100000"/>
              </a:lnSpc>
              <a:spcBef>
                <a:spcPts val="778"/>
              </a:spcBef>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5181600" y="1077040"/>
            <a:ext cx="4470400" cy="4572000"/>
          </a:xfrm>
          <a:ln w="10795">
            <a:solidFill>
              <a:schemeClr val="bg1"/>
            </a:solidFill>
            <a:prstDash val="dash"/>
            <a:miter lim="800000"/>
          </a:ln>
        </p:spPr>
        <p:txBody>
          <a:bodyPr/>
          <a:lstStyle>
            <a:lvl1pPr marL="436876" indent="-304797">
              <a:lnSpc>
                <a:spcPct val="100000"/>
              </a:lnSpc>
              <a:spcBef>
                <a:spcPts val="778"/>
              </a:spcBef>
              <a:defRPr sz="2700"/>
            </a:lvl1pPr>
            <a:lvl2pPr>
              <a:lnSpc>
                <a:spcPct val="100000"/>
              </a:lnSpc>
              <a:spcBef>
                <a:spcPts val="778"/>
              </a:spcBef>
              <a:defRPr sz="2200"/>
            </a:lvl2pPr>
            <a:lvl3pPr>
              <a:lnSpc>
                <a:spcPct val="100000"/>
              </a:lnSpc>
              <a:spcBef>
                <a:spcPts val="778"/>
              </a:spcBef>
              <a:defRPr sz="2000"/>
            </a:lvl3pPr>
            <a:lvl4pPr>
              <a:lnSpc>
                <a:spcPct val="100000"/>
              </a:lnSpc>
              <a:spcBef>
                <a:spcPts val="778"/>
              </a:spcBef>
              <a:defRPr sz="1800"/>
            </a:lvl4pPr>
            <a:lvl5pPr>
              <a:lnSpc>
                <a:spcPct val="100000"/>
              </a:lnSpc>
              <a:spcBef>
                <a:spcPts val="778"/>
              </a:spcBef>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4BE7A894-D44C-4054-AEED-92147A63EAE7}" type="datetimeFigureOut">
              <a:rPr lang="en-IN" smtClean="0"/>
              <a:t>13-05-2021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7EEDD3C-1DA1-40A9-9278-D844B6524085}" type="slidenum">
              <a:rPr lang="en-IN" smtClean="0"/>
              <a:t>‹#›</a:t>
            </a:fld>
            <a:endParaRPr lang="en-IN"/>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95120" y="304800"/>
            <a:ext cx="8331200" cy="1270000"/>
          </a:xfrm>
        </p:spPr>
        <p:txBody>
          <a:bodyPr anchor="ctr"/>
          <a:lstStyle/>
          <a:p>
            <a:r>
              <a:rPr kumimoji="0" lang="en-US"/>
              <a:t>Click to edit Master title style</a:t>
            </a:r>
          </a:p>
        </p:txBody>
      </p:sp>
      <p:sp>
        <p:nvSpPr>
          <p:cNvPr id="3" name="Date Placeholder 2"/>
          <p:cNvSpPr>
            <a:spLocks noGrp="1"/>
          </p:cNvSpPr>
          <p:nvPr>
            <p:ph type="dt" sz="half" idx="10"/>
          </p:nvPr>
        </p:nvSpPr>
        <p:spPr/>
        <p:txBody>
          <a:bodyPr/>
          <a:lstStyle/>
          <a:p>
            <a:fld id="{4BE7A894-D44C-4054-AEED-92147A63EAE7}" type="datetimeFigureOut">
              <a:rPr lang="en-IN" smtClean="0"/>
              <a:t>13-05-2021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7EEDD3C-1DA1-40A9-9278-D844B6524085}" type="slidenum">
              <a:rPr lang="en-IN" smtClean="0"/>
              <a:t>‹#›</a:t>
            </a:fld>
            <a:endParaRPr lang="en-IN"/>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127760" y="0"/>
            <a:ext cx="9032240" cy="7620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01599" tIns="50799" rIns="101599" bIns="50799" anchor="ctr"/>
          <a:lstStyle/>
          <a:p>
            <a:pPr algn="ctr" eaLnBrk="1" latinLnBrk="0" hangingPunct="1"/>
            <a:endParaRPr kumimoji="0" lang="en-US"/>
          </a:p>
        </p:txBody>
      </p:sp>
      <p:sp>
        <p:nvSpPr>
          <p:cNvPr id="2" name="Date Placeholder 1"/>
          <p:cNvSpPr>
            <a:spLocks noGrp="1"/>
          </p:cNvSpPr>
          <p:nvPr>
            <p:ph type="dt" sz="half" idx="10"/>
          </p:nvPr>
        </p:nvSpPr>
        <p:spPr/>
        <p:txBody>
          <a:bodyPr/>
          <a:lstStyle/>
          <a:p>
            <a:fld id="{4BE7A894-D44C-4054-AEED-92147A63EAE7}" type="datetimeFigureOut">
              <a:rPr lang="en-IN" smtClean="0"/>
              <a:t>13-05-2021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7EEDD3C-1DA1-40A9-9278-D844B6524085}" type="slidenum">
              <a:rPr lang="en-IN" smtClean="0"/>
              <a:t>‹#›</a:t>
            </a:fld>
            <a:endParaRPr lang="en-IN"/>
          </a:p>
        </p:txBody>
      </p:sp>
      <p:sp>
        <p:nvSpPr>
          <p:cNvPr id="6" name="Rectangle 5"/>
          <p:cNvSpPr/>
          <p:nvPr/>
        </p:nvSpPr>
        <p:spPr bwMode="invGray">
          <a:xfrm>
            <a:off x="1127760" y="-60"/>
            <a:ext cx="81280" cy="7620060"/>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lIns="101599" tIns="50799" rIns="101599" bIns="50799"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240864"/>
            <a:ext cx="4233333" cy="1291167"/>
          </a:xfrm>
          <a:ln>
            <a:noFill/>
          </a:ln>
        </p:spPr>
        <p:txBody>
          <a:bodyPr anchor="b"/>
          <a:lstStyle>
            <a:lvl1pPr algn="l">
              <a:lnSpc>
                <a:spcPts val="2222"/>
              </a:lnSpc>
              <a:buNone/>
              <a:defRPr sz="2400" b="1" cap="all" baseline="0"/>
            </a:lvl1pPr>
            <a:extLst/>
          </a:lstStyle>
          <a:p>
            <a:r>
              <a:rPr kumimoji="0" lang="en-US"/>
              <a:t>Click to edit Master title style</a:t>
            </a:r>
          </a:p>
        </p:txBody>
      </p:sp>
      <p:sp>
        <p:nvSpPr>
          <p:cNvPr id="3" name="Text Placeholder 2"/>
          <p:cNvSpPr>
            <a:spLocks noGrp="1"/>
          </p:cNvSpPr>
          <p:nvPr>
            <p:ph type="body" idx="2"/>
          </p:nvPr>
        </p:nvSpPr>
        <p:spPr>
          <a:xfrm>
            <a:off x="508000" y="1563293"/>
            <a:ext cx="4233333" cy="776111"/>
          </a:xfrm>
        </p:spPr>
        <p:txBody>
          <a:bodyPr/>
          <a:lstStyle>
            <a:lvl1pPr marL="50799" indent="0">
              <a:lnSpc>
                <a:spcPct val="100000"/>
              </a:lnSpc>
              <a:spcBef>
                <a:spcPts val="0"/>
              </a:spcBef>
              <a:buNone/>
              <a:defRPr sz="1600"/>
            </a:lvl1pPr>
            <a:lvl2pPr>
              <a:buNone/>
              <a:defRPr sz="1300"/>
            </a:lvl2pPr>
            <a:lvl3pPr>
              <a:buNone/>
              <a:defRPr sz="1100"/>
            </a:lvl3pPr>
            <a:lvl4pPr>
              <a:buNone/>
              <a:defRPr sz="1000"/>
            </a:lvl4pPr>
            <a:lvl5pPr>
              <a:buNone/>
              <a:defRPr sz="10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508000" y="2370667"/>
            <a:ext cx="9059333" cy="4436181"/>
          </a:xfrm>
        </p:spPr>
        <p:txBody>
          <a:bodyPr/>
          <a:lstStyle>
            <a:lvl1pPr>
              <a:defRPr sz="3600"/>
            </a:lvl1pPr>
            <a:lvl2pPr>
              <a:defRPr sz="3100"/>
            </a:lvl2pPr>
            <a:lvl3pPr>
              <a:defRPr sz="2700"/>
            </a:lvl3pPr>
            <a:lvl4pPr>
              <a:defRPr sz="2200"/>
            </a:lvl4pPr>
            <a:lvl5pPr>
              <a:defRPr sz="22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4BE7A894-D44C-4054-AEED-92147A63EAE7}" type="datetimeFigureOut">
              <a:rPr lang="en-IN" smtClean="0"/>
              <a:t>13-05-2021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7EEDD3C-1DA1-40A9-9278-D844B6524085}" type="slidenum">
              <a:rPr lang="en-IN" smtClean="0"/>
              <a:t>‹#›</a:t>
            </a:fld>
            <a:endParaRPr lang="en-IN"/>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40996" y="1185334"/>
            <a:ext cx="3048000" cy="2201333"/>
          </a:xfrm>
        </p:spPr>
        <p:txBody>
          <a:bodyPr anchor="b">
            <a:noAutofit/>
          </a:bodyPr>
          <a:lstStyle>
            <a:lvl1pPr algn="l">
              <a:buNone/>
              <a:defRPr sz="2300" b="1">
                <a:effectLst/>
              </a:defRPr>
            </a:lvl1pPr>
            <a:extLst/>
          </a:lstStyle>
          <a:p>
            <a:r>
              <a:rPr kumimoji="0" lang="en-US"/>
              <a:t>Click to edit Master title style</a:t>
            </a:r>
          </a:p>
        </p:txBody>
      </p:sp>
      <p:sp>
        <p:nvSpPr>
          <p:cNvPr id="5" name="Date Placeholder 4"/>
          <p:cNvSpPr>
            <a:spLocks noGrp="1"/>
          </p:cNvSpPr>
          <p:nvPr>
            <p:ph type="dt" sz="half" idx="10"/>
          </p:nvPr>
        </p:nvSpPr>
        <p:spPr/>
        <p:txBody>
          <a:bodyPr/>
          <a:lstStyle/>
          <a:p>
            <a:fld id="{4BE7A894-D44C-4054-AEED-92147A63EAE7}" type="datetimeFigureOut">
              <a:rPr lang="en-IN" smtClean="0"/>
              <a:t>13-05-2021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7EEDD3C-1DA1-40A9-9278-D844B6524085}" type="slidenum">
              <a:rPr lang="en-IN" smtClean="0"/>
              <a:t>‹#›</a:t>
            </a:fld>
            <a:endParaRPr lang="en-IN"/>
          </a:p>
        </p:txBody>
      </p:sp>
      <p:sp>
        <p:nvSpPr>
          <p:cNvPr id="8" name="Rectangle 7"/>
          <p:cNvSpPr/>
          <p:nvPr/>
        </p:nvSpPr>
        <p:spPr>
          <a:xfrm>
            <a:off x="846667" y="1185333"/>
            <a:ext cx="5080000" cy="5080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101599" tIns="304797" rIns="101599" bIns="50799" rtlCol="0" anchor="t">
            <a:normAutofit/>
          </a:bodyPr>
          <a:lstStyle/>
          <a:p>
            <a:pPr marL="0" indent="-314957" algn="l" rtl="0" eaLnBrk="1" latinLnBrk="0" hangingPunct="1">
              <a:lnSpc>
                <a:spcPts val="3333"/>
              </a:lnSpc>
              <a:spcBef>
                <a:spcPts val="667"/>
              </a:spcBef>
              <a:buClr>
                <a:schemeClr val="accent1"/>
              </a:buClr>
              <a:buSzPct val="80000"/>
              <a:buFont typeface="Wingdings 2"/>
              <a:buNone/>
            </a:pPr>
            <a:endParaRPr kumimoji="0" lang="en-US" sz="3600" kern="1200">
              <a:solidFill>
                <a:schemeClr val="tx1"/>
              </a:solidFill>
              <a:latin typeface="+mn-lt"/>
              <a:ea typeface="+mn-ea"/>
              <a:cs typeface="+mn-cs"/>
            </a:endParaRPr>
          </a:p>
        </p:txBody>
      </p:sp>
      <p:sp>
        <p:nvSpPr>
          <p:cNvPr id="3" name="Picture Placeholder 2"/>
          <p:cNvSpPr>
            <a:spLocks noGrp="1"/>
          </p:cNvSpPr>
          <p:nvPr>
            <p:ph type="pic" idx="1"/>
          </p:nvPr>
        </p:nvSpPr>
        <p:spPr>
          <a:xfrm>
            <a:off x="931333" y="1270004"/>
            <a:ext cx="4910667" cy="3905034"/>
          </a:xfrm>
          <a:prstGeom prst="roundRect">
            <a:avLst>
              <a:gd name="adj" fmla="val 783"/>
            </a:avLst>
          </a:prstGeom>
          <a:solidFill>
            <a:schemeClr val="bg2"/>
          </a:solidFill>
          <a:ln w="127000">
            <a:noFill/>
            <a:miter lim="800000"/>
          </a:ln>
          <a:effectLst/>
        </p:spPr>
        <p:txBody>
          <a:bodyPr lIns="101599" tIns="304797" anchor="t"/>
          <a:lstStyle>
            <a:lvl1pPr marL="0" indent="0" algn="l" eaLnBrk="1" latinLnBrk="0" hangingPunct="1">
              <a:buNone/>
              <a:defRPr sz="3600"/>
            </a:lvl1pPr>
            <a:extLst/>
          </a:lstStyle>
          <a:p>
            <a:pPr marL="0" algn="l" eaLnBrk="1" latinLnBrk="0" hangingPunct="1"/>
            <a:r>
              <a:rPr kumimoji="0" lang="en-US"/>
              <a:t>Click icon to add picture</a:t>
            </a:r>
            <a:endParaRPr kumimoji="0" lang="en-US" dirty="0"/>
          </a:p>
        </p:txBody>
      </p:sp>
      <p:sp>
        <p:nvSpPr>
          <p:cNvPr id="9" name="Flowchart: Process 8"/>
          <p:cNvSpPr/>
          <p:nvPr/>
        </p:nvSpPr>
        <p:spPr>
          <a:xfrm rot="19468671">
            <a:off x="440806" y="1060379"/>
            <a:ext cx="762000" cy="227011"/>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lIns="101599" tIns="50799" rIns="101599" bIns="50799" anchor="ctr"/>
          <a:lstStyle/>
          <a:p>
            <a:pPr algn="ctr" eaLnBrk="1" latinLnBrk="0" hangingPunct="1"/>
            <a:endParaRPr kumimoji="0" lang="en-US"/>
          </a:p>
        </p:txBody>
      </p:sp>
      <p:sp>
        <p:nvSpPr>
          <p:cNvPr id="10" name="Flowchart: Process 9"/>
          <p:cNvSpPr/>
          <p:nvPr/>
        </p:nvSpPr>
        <p:spPr>
          <a:xfrm rot="2103354" flipH="1">
            <a:off x="5559630" y="1040873"/>
            <a:ext cx="721360" cy="227011"/>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lIns="101599" tIns="50799" rIns="101599" bIns="50799" anchor="ctr"/>
          <a:lstStyle/>
          <a:p>
            <a:pPr algn="ctr" eaLnBrk="1" latinLnBrk="0" hangingPunct="1"/>
            <a:endParaRPr kumimoji="0" lang="en-US" dirty="0"/>
          </a:p>
        </p:txBody>
      </p:sp>
      <p:sp>
        <p:nvSpPr>
          <p:cNvPr id="4" name="Text Placeholder 3"/>
          <p:cNvSpPr>
            <a:spLocks noGrp="1"/>
          </p:cNvSpPr>
          <p:nvPr>
            <p:ph type="body" sz="half" idx="2"/>
          </p:nvPr>
        </p:nvSpPr>
        <p:spPr>
          <a:xfrm>
            <a:off x="931333" y="5334000"/>
            <a:ext cx="4910667" cy="846667"/>
          </a:xfrm>
        </p:spPr>
        <p:txBody>
          <a:bodyPr anchor="ctr"/>
          <a:lstStyle>
            <a:lvl1pPr marL="0" indent="0" algn="l">
              <a:lnSpc>
                <a:spcPts val="1778"/>
              </a:lnSpc>
              <a:spcBef>
                <a:spcPts val="0"/>
              </a:spcBef>
              <a:buNone/>
              <a:defRPr sz="1600">
                <a:solidFill>
                  <a:srgbClr val="777777"/>
                </a:solidFill>
              </a:defRPr>
            </a:lvl1pPr>
            <a:lvl2pPr>
              <a:defRPr sz="1300"/>
            </a:lvl2pPr>
            <a:lvl3pPr>
              <a:defRPr sz="1100"/>
            </a:lvl3pPr>
            <a:lvl4pPr>
              <a:defRPr sz="1000"/>
            </a:lvl4pPr>
            <a:lvl5pPr>
              <a:defRPr sz="1000"/>
            </a:lvl5pPr>
            <a:extLst/>
          </a:lstStyle>
          <a:p>
            <a:pPr lvl="0" eaLnBrk="1" latinLnBrk="0" hangingPunct="1"/>
            <a:r>
              <a:rPr kumimoji="0" lang="en-US"/>
              <a:t>Click to edit Master text styles</a:t>
            </a: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906585" y="-906580"/>
            <a:ext cx="1820986" cy="1820986"/>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lIns="101599" tIns="50799" rIns="101599" bIns="50799" anchor="ctr"/>
          <a:lstStyle/>
          <a:p>
            <a:pPr algn="ctr" eaLnBrk="1" latinLnBrk="0" hangingPunct="1"/>
            <a:endParaRPr kumimoji="0" lang="en-US"/>
          </a:p>
        </p:txBody>
      </p:sp>
      <p:sp>
        <p:nvSpPr>
          <p:cNvPr id="8" name="Oval 7"/>
          <p:cNvSpPr/>
          <p:nvPr/>
        </p:nvSpPr>
        <p:spPr>
          <a:xfrm>
            <a:off x="187574" y="23447"/>
            <a:ext cx="1891323" cy="1891323"/>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lIns="101599" tIns="50799" rIns="101599" bIns="50799" anchor="ctr"/>
          <a:lstStyle/>
          <a:p>
            <a:pPr algn="ctr" eaLnBrk="1" latinLnBrk="0" hangingPunct="1"/>
            <a:endParaRPr kumimoji="0" lang="en-US"/>
          </a:p>
        </p:txBody>
      </p:sp>
      <p:sp>
        <p:nvSpPr>
          <p:cNvPr id="11" name="Donut 10"/>
          <p:cNvSpPr/>
          <p:nvPr/>
        </p:nvSpPr>
        <p:spPr>
          <a:xfrm rot="2315675">
            <a:off x="203202" y="1172308"/>
            <a:ext cx="1250797" cy="1225138"/>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lIns="101599" tIns="50799" rIns="101599" bIns="50799" anchor="ctr"/>
          <a:lstStyle/>
          <a:p>
            <a:pPr algn="ctr" eaLnBrk="1" latinLnBrk="0" hangingPunct="1"/>
            <a:endParaRPr kumimoji="0" lang="en-US"/>
          </a:p>
        </p:txBody>
      </p:sp>
      <p:sp>
        <p:nvSpPr>
          <p:cNvPr id="12" name="Rectangle 11"/>
          <p:cNvSpPr/>
          <p:nvPr/>
        </p:nvSpPr>
        <p:spPr>
          <a:xfrm>
            <a:off x="1125415" y="-60"/>
            <a:ext cx="9034586" cy="762006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01599" tIns="50799" rIns="101599" bIns="50799" anchor="ctr"/>
          <a:lstStyle/>
          <a:p>
            <a:pPr algn="ctr" eaLnBrk="1" latinLnBrk="0" hangingPunct="1"/>
            <a:endParaRPr kumimoji="0" lang="en-US"/>
          </a:p>
        </p:txBody>
      </p:sp>
      <p:sp>
        <p:nvSpPr>
          <p:cNvPr id="5" name="Title Placeholder 4"/>
          <p:cNvSpPr>
            <a:spLocks noGrp="1"/>
          </p:cNvSpPr>
          <p:nvPr>
            <p:ph type="title"/>
          </p:nvPr>
        </p:nvSpPr>
        <p:spPr>
          <a:xfrm>
            <a:off x="1595120" y="305153"/>
            <a:ext cx="8331200" cy="1270000"/>
          </a:xfrm>
          <a:prstGeom prst="rect">
            <a:avLst/>
          </a:prstGeom>
        </p:spPr>
        <p:txBody>
          <a:bodyPr lIns="101599" tIns="50799" rIns="101599" bIns="50799" anchor="ctr">
            <a:normAutofit/>
          </a:bodyPr>
          <a:lstStyle/>
          <a:p>
            <a:r>
              <a:rPr kumimoji="0" lang="en-US"/>
              <a:t>Click to edit Master title style</a:t>
            </a:r>
          </a:p>
        </p:txBody>
      </p:sp>
      <p:sp>
        <p:nvSpPr>
          <p:cNvPr id="9" name="Text Placeholder 8"/>
          <p:cNvSpPr>
            <a:spLocks noGrp="1"/>
          </p:cNvSpPr>
          <p:nvPr>
            <p:ph type="body" idx="1"/>
          </p:nvPr>
        </p:nvSpPr>
        <p:spPr>
          <a:xfrm>
            <a:off x="1595120" y="1608667"/>
            <a:ext cx="8331200" cy="5334000"/>
          </a:xfrm>
          <a:prstGeom prst="rect">
            <a:avLst/>
          </a:prstGeom>
        </p:spPr>
        <p:txBody>
          <a:bodyPr lIns="101599" tIns="50799" rIns="101599" bIns="50799">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4" name="Date Placeholder 23"/>
          <p:cNvSpPr>
            <a:spLocks noGrp="1"/>
          </p:cNvSpPr>
          <p:nvPr>
            <p:ph type="dt" sz="half" idx="2"/>
          </p:nvPr>
        </p:nvSpPr>
        <p:spPr>
          <a:xfrm>
            <a:off x="3979333" y="7006167"/>
            <a:ext cx="2370667" cy="529167"/>
          </a:xfrm>
          <a:prstGeom prst="rect">
            <a:avLst/>
          </a:prstGeom>
        </p:spPr>
        <p:txBody>
          <a:bodyPr lIns="101599" tIns="50799" rIns="101599" bIns="50799" anchor="b"/>
          <a:lstStyle>
            <a:lvl1pPr algn="r" eaLnBrk="1" latinLnBrk="0" hangingPunct="1">
              <a:defRPr kumimoji="0" sz="1300">
                <a:solidFill>
                  <a:schemeClr val="bg2">
                    <a:shade val="50000"/>
                    <a:satMod val="200000"/>
                  </a:schemeClr>
                </a:solidFill>
              </a:defRPr>
            </a:lvl1pPr>
            <a:extLst/>
          </a:lstStyle>
          <a:p>
            <a:fld id="{4BE7A894-D44C-4054-AEED-92147A63EAE7}" type="datetimeFigureOut">
              <a:rPr lang="en-IN" smtClean="0"/>
              <a:t>13-05-2021</a:t>
            </a:fld>
            <a:endParaRPr lang="en-IN"/>
          </a:p>
        </p:txBody>
      </p:sp>
      <p:sp>
        <p:nvSpPr>
          <p:cNvPr id="10" name="Footer Placeholder 9"/>
          <p:cNvSpPr>
            <a:spLocks noGrp="1"/>
          </p:cNvSpPr>
          <p:nvPr>
            <p:ph type="ftr" sz="quarter" idx="3"/>
          </p:nvPr>
        </p:nvSpPr>
        <p:spPr>
          <a:xfrm>
            <a:off x="6350000" y="7006167"/>
            <a:ext cx="3217333" cy="529167"/>
          </a:xfrm>
          <a:prstGeom prst="rect">
            <a:avLst/>
          </a:prstGeom>
        </p:spPr>
        <p:txBody>
          <a:bodyPr lIns="101599" tIns="50799" rIns="101599" bIns="50799" anchor="b"/>
          <a:lstStyle>
            <a:lvl1pPr eaLnBrk="1" latinLnBrk="0" hangingPunct="1">
              <a:defRPr kumimoji="0" sz="1300">
                <a:solidFill>
                  <a:schemeClr val="bg2">
                    <a:shade val="50000"/>
                    <a:satMod val="200000"/>
                  </a:schemeClr>
                </a:solidFill>
                <a:effectLst/>
              </a:defRPr>
            </a:lvl1pPr>
            <a:extLst/>
          </a:lstStyle>
          <a:p>
            <a:endParaRPr lang="en-IN"/>
          </a:p>
        </p:txBody>
      </p:sp>
      <p:sp>
        <p:nvSpPr>
          <p:cNvPr id="22" name="Slide Number Placeholder 21"/>
          <p:cNvSpPr>
            <a:spLocks noGrp="1"/>
          </p:cNvSpPr>
          <p:nvPr>
            <p:ph type="sldNum" sz="quarter" idx="4"/>
          </p:nvPr>
        </p:nvSpPr>
        <p:spPr>
          <a:xfrm>
            <a:off x="9570720" y="7006167"/>
            <a:ext cx="508000" cy="529167"/>
          </a:xfrm>
          <a:prstGeom prst="rect">
            <a:avLst/>
          </a:prstGeom>
        </p:spPr>
        <p:txBody>
          <a:bodyPr lIns="101599" tIns="50799" rIns="101599" bIns="50799" anchor="b"/>
          <a:lstStyle>
            <a:lvl1pPr algn="ctr" eaLnBrk="1" latinLnBrk="0" hangingPunct="1">
              <a:defRPr kumimoji="0" sz="1300">
                <a:solidFill>
                  <a:schemeClr val="bg2">
                    <a:shade val="50000"/>
                    <a:satMod val="200000"/>
                  </a:schemeClr>
                </a:solidFill>
                <a:effectLst/>
              </a:defRPr>
            </a:lvl1pPr>
            <a:extLst/>
          </a:lstStyle>
          <a:p>
            <a:fld id="{07EEDD3C-1DA1-40A9-9278-D844B6524085}" type="slidenum">
              <a:rPr lang="en-IN" smtClean="0"/>
              <a:t>‹#›</a:t>
            </a:fld>
            <a:endParaRPr lang="en-IN"/>
          </a:p>
        </p:txBody>
      </p:sp>
      <p:sp>
        <p:nvSpPr>
          <p:cNvPr id="15" name="Rectangle 14"/>
          <p:cNvSpPr/>
          <p:nvPr/>
        </p:nvSpPr>
        <p:spPr bwMode="invGray">
          <a:xfrm>
            <a:off x="1127760" y="-60"/>
            <a:ext cx="81280" cy="7620060"/>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lIns="101599" tIns="50799" rIns="101599" bIns="50799"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Lst>
  <p:hf sldNum="0" hdr="0" ftr="0" dt="0"/>
  <p:txStyles>
    <p:titleStyle>
      <a:lvl1pPr algn="l" rtl="0" eaLnBrk="1" latinLnBrk="0" hangingPunct="1">
        <a:spcBef>
          <a:spcPct val="0"/>
        </a:spcBef>
        <a:buNone/>
        <a:defRPr kumimoji="0" sz="48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406396" indent="-314957" algn="l" rtl="0" eaLnBrk="1" latinLnBrk="0" hangingPunct="1">
        <a:lnSpc>
          <a:spcPct val="100000"/>
        </a:lnSpc>
        <a:spcBef>
          <a:spcPts val="667"/>
        </a:spcBef>
        <a:buClr>
          <a:schemeClr val="accent1"/>
        </a:buClr>
        <a:buSzPct val="80000"/>
        <a:buFont typeface="Wingdings 2"/>
        <a:buChar char=""/>
        <a:defRPr kumimoji="0" sz="3600" kern="1200">
          <a:solidFill>
            <a:schemeClr val="tx1"/>
          </a:solidFill>
          <a:latin typeface="+mn-lt"/>
          <a:ea typeface="+mn-ea"/>
          <a:cs typeface="+mn-cs"/>
        </a:defRPr>
      </a:lvl1pPr>
      <a:lvl2pPr marL="711193" indent="-264157" algn="l" rtl="0" eaLnBrk="1" latinLnBrk="0" hangingPunct="1">
        <a:lnSpc>
          <a:spcPct val="100000"/>
        </a:lnSpc>
        <a:spcBef>
          <a:spcPts val="611"/>
        </a:spcBef>
        <a:buClr>
          <a:schemeClr val="accent1"/>
        </a:buClr>
        <a:buFont typeface="Verdana"/>
        <a:buChar char="◦"/>
        <a:defRPr kumimoji="0" sz="3100" kern="1200">
          <a:solidFill>
            <a:schemeClr val="tx1"/>
          </a:solidFill>
          <a:latin typeface="+mn-lt"/>
          <a:ea typeface="+mn-ea"/>
          <a:cs typeface="+mn-cs"/>
        </a:defRPr>
      </a:lvl2pPr>
      <a:lvl3pPr marL="985510" indent="-253997" algn="l" rtl="0" eaLnBrk="1" latinLnBrk="0" hangingPunct="1">
        <a:lnSpc>
          <a:spcPct val="100000"/>
        </a:lnSpc>
        <a:spcBef>
          <a:spcPct val="20000"/>
        </a:spcBef>
        <a:buClr>
          <a:schemeClr val="accent2"/>
        </a:buClr>
        <a:buFont typeface="Wingdings 2"/>
        <a:buChar char=""/>
        <a:defRPr kumimoji="0" sz="2700" kern="1200">
          <a:solidFill>
            <a:schemeClr val="tx1"/>
          </a:solidFill>
          <a:latin typeface="+mn-lt"/>
          <a:ea typeface="+mn-ea"/>
          <a:cs typeface="+mn-cs"/>
        </a:defRPr>
      </a:lvl3pPr>
      <a:lvl4pPr marL="1219188" indent="-193038" algn="l" rtl="0" eaLnBrk="1" latinLnBrk="0" hangingPunct="1">
        <a:lnSpc>
          <a:spcPct val="100000"/>
        </a:lnSpc>
        <a:spcBef>
          <a:spcPct val="20000"/>
        </a:spcBef>
        <a:buClr>
          <a:schemeClr val="accent3"/>
        </a:buClr>
        <a:buFont typeface="Wingdings 2"/>
        <a:buChar char=""/>
        <a:defRPr kumimoji="0" sz="2200" kern="1200">
          <a:solidFill>
            <a:schemeClr val="tx1"/>
          </a:solidFill>
          <a:latin typeface="+mn-lt"/>
          <a:ea typeface="+mn-ea"/>
          <a:cs typeface="+mn-cs"/>
        </a:defRPr>
      </a:lvl4pPr>
      <a:lvl5pPr marL="1442706" indent="-203198" algn="l" rtl="0" eaLnBrk="1" latinLnBrk="0" hangingPunct="1">
        <a:lnSpc>
          <a:spcPct val="100000"/>
        </a:lnSpc>
        <a:spcBef>
          <a:spcPct val="20000"/>
        </a:spcBef>
        <a:buClr>
          <a:schemeClr val="accent4"/>
        </a:buClr>
        <a:buFont typeface="Wingdings 2"/>
        <a:buChar char=""/>
        <a:defRPr kumimoji="0" sz="2200" kern="1200">
          <a:solidFill>
            <a:schemeClr val="tx1"/>
          </a:solidFill>
          <a:latin typeface="+mn-lt"/>
          <a:ea typeface="+mn-ea"/>
          <a:cs typeface="+mn-cs"/>
        </a:defRPr>
      </a:lvl5pPr>
      <a:lvl6pPr marL="1676383" indent="-203198" algn="l" rtl="0" eaLnBrk="1" latinLnBrk="0" hangingPunct="1">
        <a:lnSpc>
          <a:spcPct val="100000"/>
        </a:lnSpc>
        <a:spcBef>
          <a:spcPct val="20000"/>
        </a:spcBef>
        <a:buClr>
          <a:schemeClr val="accent5"/>
        </a:buClr>
        <a:buFont typeface="Wingdings 2"/>
        <a:buChar char=""/>
        <a:defRPr kumimoji="0" sz="2200" kern="1200">
          <a:solidFill>
            <a:schemeClr val="tx1"/>
          </a:solidFill>
          <a:latin typeface="+mn-lt"/>
          <a:ea typeface="+mn-ea"/>
          <a:cs typeface="+mn-cs"/>
        </a:defRPr>
      </a:lvl6pPr>
      <a:lvl7pPr marL="1910061" indent="-203198" algn="l" rtl="0" eaLnBrk="1" latinLnBrk="0" hangingPunct="1">
        <a:lnSpc>
          <a:spcPct val="100000"/>
        </a:lnSpc>
        <a:spcBef>
          <a:spcPct val="20000"/>
        </a:spcBef>
        <a:buClr>
          <a:schemeClr val="accent6"/>
        </a:buClr>
        <a:buFont typeface="Wingdings 2"/>
        <a:buChar char=""/>
        <a:defRPr kumimoji="0" sz="2200" kern="1200">
          <a:solidFill>
            <a:schemeClr val="tx1"/>
          </a:solidFill>
          <a:latin typeface="+mn-lt"/>
          <a:ea typeface="+mn-ea"/>
          <a:cs typeface="+mn-cs"/>
        </a:defRPr>
      </a:lvl7pPr>
      <a:lvl8pPr marL="2133579" indent="-203198" algn="l" rtl="0" eaLnBrk="1" latinLnBrk="0" hangingPunct="1">
        <a:lnSpc>
          <a:spcPct val="100000"/>
        </a:lnSpc>
        <a:spcBef>
          <a:spcPct val="20000"/>
        </a:spcBef>
        <a:buClr>
          <a:schemeClr val="accent6"/>
        </a:buClr>
        <a:buFont typeface="Wingdings 2"/>
        <a:buChar char=""/>
        <a:defRPr kumimoji="0" sz="2200" kern="1200">
          <a:solidFill>
            <a:schemeClr val="tx1"/>
          </a:solidFill>
          <a:latin typeface="+mn-lt"/>
          <a:ea typeface="+mn-ea"/>
          <a:cs typeface="+mn-cs"/>
        </a:defRPr>
      </a:lvl8pPr>
      <a:lvl9pPr marL="2367256" indent="-203198" algn="l" rtl="0" eaLnBrk="1" latinLnBrk="0" hangingPunct="1">
        <a:lnSpc>
          <a:spcPct val="100000"/>
        </a:lnSpc>
        <a:spcBef>
          <a:spcPct val="20000"/>
        </a:spcBef>
        <a:buClr>
          <a:schemeClr val="accent6"/>
        </a:buClr>
        <a:buFont typeface="Wingdings 2"/>
        <a:buChar char=""/>
        <a:defRPr kumimoji="0" sz="22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507995" algn="l" rtl="0" eaLnBrk="1" latinLnBrk="0" hangingPunct="1">
        <a:defRPr kumimoji="0" kern="1200">
          <a:solidFill>
            <a:schemeClr val="tx1"/>
          </a:solidFill>
          <a:latin typeface="+mn-lt"/>
          <a:ea typeface="+mn-ea"/>
          <a:cs typeface="+mn-cs"/>
        </a:defRPr>
      </a:lvl2pPr>
      <a:lvl3pPr marL="1015990" algn="l" rtl="0" eaLnBrk="1" latinLnBrk="0" hangingPunct="1">
        <a:defRPr kumimoji="0" kern="1200">
          <a:solidFill>
            <a:schemeClr val="tx1"/>
          </a:solidFill>
          <a:latin typeface="+mn-lt"/>
          <a:ea typeface="+mn-ea"/>
          <a:cs typeface="+mn-cs"/>
        </a:defRPr>
      </a:lvl3pPr>
      <a:lvl4pPr marL="1523985" algn="l" rtl="0" eaLnBrk="1" latinLnBrk="0" hangingPunct="1">
        <a:defRPr kumimoji="0" kern="1200">
          <a:solidFill>
            <a:schemeClr val="tx1"/>
          </a:solidFill>
          <a:latin typeface="+mn-lt"/>
          <a:ea typeface="+mn-ea"/>
          <a:cs typeface="+mn-cs"/>
        </a:defRPr>
      </a:lvl4pPr>
      <a:lvl5pPr marL="2031980" algn="l" rtl="0" eaLnBrk="1" latinLnBrk="0" hangingPunct="1">
        <a:defRPr kumimoji="0" kern="1200">
          <a:solidFill>
            <a:schemeClr val="tx1"/>
          </a:solidFill>
          <a:latin typeface="+mn-lt"/>
          <a:ea typeface="+mn-ea"/>
          <a:cs typeface="+mn-cs"/>
        </a:defRPr>
      </a:lvl5pPr>
      <a:lvl6pPr marL="2539975" algn="l" rtl="0" eaLnBrk="1" latinLnBrk="0" hangingPunct="1">
        <a:defRPr kumimoji="0" kern="1200">
          <a:solidFill>
            <a:schemeClr val="tx1"/>
          </a:solidFill>
          <a:latin typeface="+mn-lt"/>
          <a:ea typeface="+mn-ea"/>
          <a:cs typeface="+mn-cs"/>
        </a:defRPr>
      </a:lvl6pPr>
      <a:lvl7pPr marL="3047970" algn="l" rtl="0" eaLnBrk="1" latinLnBrk="0" hangingPunct="1">
        <a:defRPr kumimoji="0" kern="1200">
          <a:solidFill>
            <a:schemeClr val="tx1"/>
          </a:solidFill>
          <a:latin typeface="+mn-lt"/>
          <a:ea typeface="+mn-ea"/>
          <a:cs typeface="+mn-cs"/>
        </a:defRPr>
      </a:lvl7pPr>
      <a:lvl8pPr marL="3555964" algn="l" rtl="0" eaLnBrk="1" latinLnBrk="0" hangingPunct="1">
        <a:defRPr kumimoji="0" kern="1200">
          <a:solidFill>
            <a:schemeClr val="tx1"/>
          </a:solidFill>
          <a:latin typeface="+mn-lt"/>
          <a:ea typeface="+mn-ea"/>
          <a:cs typeface="+mn-cs"/>
        </a:defRPr>
      </a:lvl8pPr>
      <a:lvl9pPr marL="4063959"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hyperlink" Target="http://ww1.microchip.com/downloads/en/DeviceDoc/ATmega48A-PA-88A-PA-168A-PA-328-P-DS-DS40002061A.pdf" TargetMode="External"/><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3.jpeg"/></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hyperlink" Target="javascript:void(0)" TargetMode="External"/><Relationship Id="rId2" Type="http://schemas.openxmlformats.org/officeDocument/2006/relationships/image" Target="../media/image15.jpeg"/><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drive.google.com/file/d/1PfDmRNowaX_hx6JLiAe_cepfWRQUKPEb/view"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36.jpe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hape 34"/>
          <p:cNvSpPr txBox="1"/>
          <p:nvPr/>
        </p:nvSpPr>
        <p:spPr>
          <a:xfrm>
            <a:off x="1182413" y="567559"/>
            <a:ext cx="8084691" cy="6433742"/>
          </a:xfrm>
          <a:prstGeom prst="rect">
            <a:avLst/>
          </a:prstGeom>
          <a:noFill/>
          <a:ln>
            <a:noFill/>
          </a:ln>
        </p:spPr>
        <p:txBody>
          <a:bodyPr lIns="38100" tIns="38100" rIns="38100" bIns="38100" anchor="t" anchorCtr="0">
            <a:noAutofit/>
          </a:bodyPr>
          <a:lstStyle/>
          <a:p>
            <a:pPr lvl="0" algn="ctr">
              <a:lnSpc>
                <a:spcPct val="120000"/>
              </a:lnSpc>
            </a:pPr>
            <a:r>
              <a:rPr lang="en-US" sz="2400" b="1" dirty="0">
                <a:latin typeface="Times New Roman" pitchFamily="18" charset="0"/>
                <a:cs typeface="Times New Roman" pitchFamily="18" charset="0"/>
              </a:rPr>
              <a:t>15EC496L Major Project </a:t>
            </a:r>
          </a:p>
          <a:p>
            <a:pPr lvl="0" algn="ctr">
              <a:lnSpc>
                <a:spcPct val="120000"/>
              </a:lnSpc>
            </a:pPr>
            <a:endParaRPr lang="en-US" sz="2400" b="1" dirty="0">
              <a:latin typeface="Times New Roman" pitchFamily="18" charset="0"/>
              <a:cs typeface="Times New Roman" pitchFamily="18" charset="0"/>
            </a:endParaRPr>
          </a:p>
          <a:p>
            <a:pPr lvl="0" algn="ctr">
              <a:lnSpc>
                <a:spcPct val="120000"/>
              </a:lnSpc>
            </a:pPr>
            <a:r>
              <a:rPr lang="en-US" sz="2400" b="1" dirty="0">
                <a:latin typeface="Times New Roman" pitchFamily="18" charset="0"/>
                <a:cs typeface="Times New Roman" pitchFamily="18" charset="0"/>
              </a:rPr>
              <a:t> Review - </a:t>
            </a:r>
            <a:r>
              <a:rPr lang="en-US" sz="2400" b="1" dirty="0" smtClean="0">
                <a:latin typeface="Times New Roman" pitchFamily="18" charset="0"/>
                <a:cs typeface="Times New Roman" pitchFamily="18" charset="0"/>
              </a:rPr>
              <a:t>3</a:t>
            </a:r>
            <a:endParaRPr lang="en-US" sz="2400" b="1" dirty="0">
              <a:latin typeface="Times New Roman" pitchFamily="18" charset="0"/>
              <a:cs typeface="Times New Roman" pitchFamily="18" charset="0"/>
            </a:endParaRPr>
          </a:p>
          <a:p>
            <a:pPr algn="ctr">
              <a:lnSpc>
                <a:spcPct val="200000"/>
              </a:lnSpc>
              <a:spcBef>
                <a:spcPts val="1200"/>
              </a:spcBef>
            </a:pPr>
            <a:r>
              <a:rPr lang="en-US" sz="2000" i="1" dirty="0">
                <a:latin typeface="Times New Roman" pitchFamily="18" charset="0"/>
                <a:cs typeface="Times New Roman" pitchFamily="18" charset="0"/>
              </a:rPr>
              <a:t>On</a:t>
            </a:r>
          </a:p>
          <a:p>
            <a:pPr>
              <a:lnSpc>
                <a:spcPct val="200000"/>
              </a:lnSpc>
            </a:pPr>
            <a:r>
              <a:rPr lang="en-IN" sz="2400" b="1" dirty="0">
                <a:latin typeface="Times New Roman" pitchFamily="18" charset="0"/>
                <a:cs typeface="Times New Roman" pitchFamily="18" charset="0"/>
              </a:rPr>
              <a:t>   Remotely </a:t>
            </a:r>
            <a:r>
              <a:rPr lang="en-IN" sz="2400" b="1" dirty="0" smtClean="0">
                <a:latin typeface="Times New Roman" pitchFamily="18" charset="0"/>
                <a:cs typeface="Times New Roman" pitchFamily="18" charset="0"/>
              </a:rPr>
              <a:t>Monitoring the Condition </a:t>
            </a:r>
            <a:r>
              <a:rPr lang="en-IN" sz="2400" b="1" dirty="0">
                <a:latin typeface="Times New Roman" pitchFamily="18" charset="0"/>
                <a:cs typeface="Times New Roman" pitchFamily="18" charset="0"/>
              </a:rPr>
              <a:t>Of </a:t>
            </a:r>
            <a:r>
              <a:rPr lang="en-IN" sz="2400" b="1" dirty="0" smtClean="0">
                <a:latin typeface="Times New Roman" pitchFamily="18" charset="0"/>
                <a:cs typeface="Times New Roman" pitchFamily="18" charset="0"/>
              </a:rPr>
              <a:t>Solar </a:t>
            </a:r>
            <a:r>
              <a:rPr lang="en-IN" sz="2400" b="1" dirty="0">
                <a:latin typeface="Times New Roman" pitchFamily="18" charset="0"/>
                <a:cs typeface="Times New Roman" pitchFamily="18" charset="0"/>
              </a:rPr>
              <a:t>Power System</a:t>
            </a:r>
            <a:endParaRPr lang="en-US" sz="2400" dirty="0">
              <a:latin typeface="Times New Roman" pitchFamily="18" charset="0"/>
              <a:cs typeface="Times New Roman" pitchFamily="18" charset="0"/>
            </a:endParaRPr>
          </a:p>
          <a:p>
            <a:r>
              <a:rPr lang="en-IN" sz="2400" b="1" dirty="0">
                <a:latin typeface="Times New Roman" pitchFamily="18" charset="0"/>
                <a:cs typeface="Times New Roman" pitchFamily="18" charset="0"/>
              </a:rPr>
              <a:t>                                      Using Arduino</a:t>
            </a:r>
            <a:endParaRPr lang="en-US" sz="2400" b="1" dirty="0">
              <a:latin typeface="Times New Roman" pitchFamily="18" charset="0"/>
              <a:cs typeface="Times New Roman" pitchFamily="18" charset="0"/>
            </a:endParaRPr>
          </a:p>
          <a:p>
            <a:pPr lvl="0" algn="ctr">
              <a:lnSpc>
                <a:spcPct val="120000"/>
              </a:lnSpc>
            </a:pPr>
            <a:endParaRPr lang="en-US" sz="2000" b="1" dirty="0">
              <a:latin typeface="Times New Roman" pitchFamily="18" charset="0"/>
              <a:cs typeface="Times New Roman" pitchFamily="18" charset="0"/>
            </a:endParaRPr>
          </a:p>
          <a:p>
            <a:pPr lvl="0" algn="ctr">
              <a:lnSpc>
                <a:spcPct val="120000"/>
              </a:lnSpc>
            </a:pPr>
            <a:r>
              <a:rPr lang="en-US" sz="2000" i="1" dirty="0">
                <a:latin typeface="Times New Roman" pitchFamily="18" charset="0"/>
                <a:cs typeface="Times New Roman" pitchFamily="18" charset="0"/>
              </a:rPr>
              <a:t>By</a:t>
            </a:r>
            <a:endParaRPr lang="en-US" sz="2000" b="1" dirty="0">
              <a:latin typeface="Times New Roman" pitchFamily="18" charset="0"/>
              <a:cs typeface="Times New Roman" pitchFamily="18" charset="0"/>
            </a:endParaRPr>
          </a:p>
          <a:p>
            <a:pPr algn="ctr">
              <a:lnSpc>
                <a:spcPct val="120000"/>
              </a:lnSpc>
            </a:pPr>
            <a:r>
              <a:rPr lang="en-IN" sz="2000" dirty="0">
                <a:latin typeface="Times New Roman" pitchFamily="18" charset="0"/>
                <a:cs typeface="Times New Roman" pitchFamily="18" charset="0"/>
              </a:rPr>
              <a:t>               Mohammed Furquan Hussain (RA1711004010205)</a:t>
            </a:r>
          </a:p>
          <a:p>
            <a:pPr algn="ctr">
              <a:lnSpc>
                <a:spcPct val="120000"/>
              </a:lnSpc>
            </a:pPr>
            <a:r>
              <a:rPr lang="en-IN" sz="2000" dirty="0">
                <a:latin typeface="Times New Roman" pitchFamily="18" charset="0"/>
                <a:cs typeface="Times New Roman" pitchFamily="18" charset="0"/>
              </a:rPr>
              <a:t>Mohammed Samran Ghouse (RA1711004010033)</a:t>
            </a:r>
          </a:p>
          <a:p>
            <a:pPr>
              <a:lnSpc>
                <a:spcPct val="120000"/>
              </a:lnSpc>
            </a:pPr>
            <a:r>
              <a:rPr lang="en-IN" sz="2000" dirty="0">
                <a:latin typeface="Times New Roman" pitchFamily="18" charset="0"/>
                <a:cs typeface="Times New Roman" pitchFamily="18" charset="0"/>
              </a:rPr>
              <a:t>                                 Aftab Nadaf (RA1711004010580)</a:t>
            </a:r>
            <a:endParaRPr lang="en-US" sz="2000" dirty="0">
              <a:latin typeface="Times New Roman" pitchFamily="18" charset="0"/>
              <a:cs typeface="Times New Roman" pitchFamily="18" charset="0"/>
            </a:endParaRPr>
          </a:p>
          <a:p>
            <a:pPr lvl="0" algn="ctr">
              <a:lnSpc>
                <a:spcPct val="120000"/>
              </a:lnSpc>
            </a:pPr>
            <a:endParaRPr lang="en-IN" sz="2000" dirty="0">
              <a:latin typeface="Times New Roman" pitchFamily="18" charset="0"/>
              <a:cs typeface="Times New Roman" pitchFamily="18" charset="0"/>
            </a:endParaRPr>
          </a:p>
          <a:p>
            <a:pPr lvl="0" algn="ctr">
              <a:lnSpc>
                <a:spcPct val="120000"/>
              </a:lnSpc>
            </a:pPr>
            <a:r>
              <a:rPr lang="en-US" sz="2000" i="1" dirty="0">
                <a:latin typeface="Times New Roman" pitchFamily="18" charset="0"/>
                <a:cs typeface="Times New Roman" pitchFamily="18" charset="0"/>
              </a:rPr>
              <a:t>Under the guidance of</a:t>
            </a:r>
          </a:p>
          <a:p>
            <a:pPr algn="ctr">
              <a:lnSpc>
                <a:spcPct val="120000"/>
              </a:lnSpc>
            </a:pPr>
            <a:r>
              <a:rPr lang="en-IN" sz="2000" dirty="0">
                <a:latin typeface="Times New Roman" pitchFamily="18" charset="0"/>
                <a:cs typeface="Times New Roman" pitchFamily="18" charset="0"/>
              </a:rPr>
              <a:t>Mrs.S.T.Aarthy </a:t>
            </a:r>
          </a:p>
          <a:p>
            <a:pPr algn="ctr">
              <a:lnSpc>
                <a:spcPct val="120000"/>
              </a:lnSpc>
            </a:pPr>
            <a:r>
              <a:rPr lang="en-IN" sz="2000" dirty="0">
                <a:latin typeface="Times New Roman" pitchFamily="18" charset="0"/>
                <a:cs typeface="Times New Roman" pitchFamily="18" charset="0"/>
              </a:rPr>
              <a:t>Assistant Professor (O.G), Department of ECE</a:t>
            </a:r>
          </a:p>
          <a:p>
            <a:pPr algn="ctr">
              <a:lnSpc>
                <a:spcPct val="120000"/>
              </a:lnSpc>
            </a:pPr>
            <a:r>
              <a:rPr lang="en-IN" sz="2000" dirty="0">
                <a:latin typeface="Times New Roman" pitchFamily="18" charset="0"/>
                <a:cs typeface="Times New Roman" pitchFamily="18" charset="0"/>
              </a:rPr>
              <a:t>SRM Institute of Science &amp; Technology, Kattankulathur, Tamil Nadu- 603203</a:t>
            </a:r>
            <a:endParaRPr lang="en-US" sz="2000" dirty="0">
              <a:latin typeface="Times New Roman" pitchFamily="18" charset="0"/>
              <a:cs typeface="Times New Roman" pitchFamily="18" charset="0"/>
            </a:endParaRPr>
          </a:p>
          <a:p>
            <a:pPr lvl="0" algn="ctr">
              <a:lnSpc>
                <a:spcPct val="120000"/>
              </a:lnSpc>
            </a:pPr>
            <a:endParaRPr lang="en-US" sz="2000" dirty="0">
              <a:latin typeface="Times New Roman" pitchFamily="18" charset="0"/>
              <a:cs typeface="Times New Roman" pitchFamily="18" charset="0"/>
            </a:endParaRPr>
          </a:p>
          <a:p>
            <a:pPr lvl="0" algn="ctr">
              <a:lnSpc>
                <a:spcPct val="120000"/>
              </a:lnSpc>
            </a:pPr>
            <a:r>
              <a:rPr lang="en-US" sz="2000" dirty="0">
                <a:latin typeface="Times New Roman" pitchFamily="18" charset="0"/>
                <a:cs typeface="Times New Roman" pitchFamily="18" charset="0"/>
              </a:rPr>
              <a:t/>
            </a:r>
            <a:br>
              <a:rPr lang="en-US" sz="2000" dirty="0">
                <a:latin typeface="Times New Roman" pitchFamily="18" charset="0"/>
                <a:cs typeface="Times New Roman" pitchFamily="18" charset="0"/>
              </a:rPr>
            </a:br>
            <a:endParaRPr lang="en-US" sz="2000" dirty="0">
              <a:latin typeface="Times New Roman" pitchFamily="18" charset="0"/>
              <a:cs typeface="Times New Roman" pitchFamily="18" charset="0"/>
            </a:endParaRPr>
          </a:p>
        </p:txBody>
      </p:sp>
      <p:pic>
        <p:nvPicPr>
          <p:cNvPr id="6" name="Picture 5"/>
          <p:cNvPicPr>
            <a:picLocks noChangeAspect="1"/>
          </p:cNvPicPr>
          <p:nvPr/>
        </p:nvPicPr>
        <p:blipFill>
          <a:blip r:embed="rId2"/>
          <a:stretch>
            <a:fillRect/>
          </a:stretch>
        </p:blipFill>
        <p:spPr>
          <a:xfrm>
            <a:off x="8483600" y="0"/>
            <a:ext cx="1676400" cy="708026"/>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2414" y="304800"/>
            <a:ext cx="8672786" cy="914400"/>
          </a:xfrm>
        </p:spPr>
        <p:txBody>
          <a:bodyPr>
            <a:normAutofit fontScale="90000"/>
          </a:bodyPr>
          <a:lstStyle/>
          <a:p>
            <a:r>
              <a:rPr lang="en-US" sz="3200" dirty="0">
                <a:latin typeface="Times New Roman" pitchFamily="18" charset="0"/>
                <a:cs typeface="Times New Roman" pitchFamily="18" charset="0"/>
              </a:rPr>
              <a:t>System / Architecture Diagram</a:t>
            </a:r>
            <a:r>
              <a:rPr lang="en-US" dirty="0">
                <a:latin typeface="Times New Roman" pitchFamily="18" charset="0"/>
                <a:cs typeface="Times New Roman" pitchFamily="18" charset="0"/>
              </a:rPr>
              <a:t/>
            </a:r>
            <a:br>
              <a:rPr lang="en-US" dirty="0">
                <a:latin typeface="Times New Roman" pitchFamily="18" charset="0"/>
                <a:cs typeface="Times New Roman" pitchFamily="18" charset="0"/>
              </a:rPr>
            </a:br>
            <a:endParaRPr lang="en-US" dirty="0">
              <a:latin typeface="Times New Roman" pitchFamily="18" charset="0"/>
              <a:cs typeface="Times New Roman" pitchFamily="18" charset="0"/>
            </a:endParaRPr>
          </a:p>
        </p:txBody>
      </p:sp>
      <p:pic>
        <p:nvPicPr>
          <p:cNvPr id="4" name="Picture 3"/>
          <p:cNvPicPr>
            <a:picLocks noChangeAspect="1"/>
          </p:cNvPicPr>
          <p:nvPr/>
        </p:nvPicPr>
        <p:blipFill>
          <a:blip r:embed="rId2"/>
          <a:stretch>
            <a:fillRect/>
          </a:stretch>
        </p:blipFill>
        <p:spPr>
          <a:xfrm>
            <a:off x="8483600" y="0"/>
            <a:ext cx="1676400" cy="561976"/>
          </a:xfrm>
          <a:prstGeom prst="rect">
            <a:avLst/>
          </a:prstGeom>
        </p:spPr>
      </p:pic>
      <p:grpSp>
        <p:nvGrpSpPr>
          <p:cNvPr id="5" name="Canvas 1"/>
          <p:cNvGrpSpPr/>
          <p:nvPr/>
        </p:nvGrpSpPr>
        <p:grpSpPr>
          <a:xfrm>
            <a:off x="1024758" y="882871"/>
            <a:ext cx="8371490" cy="6321972"/>
            <a:chOff x="0" y="0"/>
            <a:chExt cx="5943600" cy="6388100"/>
          </a:xfrm>
        </p:grpSpPr>
        <p:sp>
          <p:nvSpPr>
            <p:cNvPr id="6" name="Rectangle 5"/>
            <p:cNvSpPr/>
            <p:nvPr/>
          </p:nvSpPr>
          <p:spPr>
            <a:xfrm>
              <a:off x="0" y="0"/>
              <a:ext cx="5943600" cy="6388100"/>
            </a:xfrm>
            <a:prstGeom prst="rect">
              <a:avLst/>
            </a:prstGeom>
          </p:spPr>
        </p:sp>
        <p:sp>
          <p:nvSpPr>
            <p:cNvPr id="7" name="Rectangle 6"/>
            <p:cNvSpPr/>
            <p:nvPr/>
          </p:nvSpPr>
          <p:spPr>
            <a:xfrm>
              <a:off x="2488020" y="1070851"/>
              <a:ext cx="893134" cy="531376"/>
            </a:xfrm>
            <a:prstGeom prst="rect">
              <a:avLst/>
            </a:prstGeom>
            <a:solidFill>
              <a:sysClr val="window" lastClr="FFFFFF"/>
            </a:solid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82">
                <a:lnSpc>
                  <a:spcPct val="115000"/>
                </a:lnSpc>
                <a:spcAft>
                  <a:spcPts val="1000"/>
                </a:spcAft>
                <a:defRPr/>
              </a:pPr>
              <a:r>
                <a:rPr lang="en-US" sz="1100" b="1" dirty="0">
                  <a:solidFill>
                    <a:sysClr val="windowText" lastClr="000000"/>
                  </a:solidFill>
                  <a:latin typeface="Times New Roman"/>
                  <a:ea typeface="Calibri"/>
                  <a:cs typeface="Times New Roman"/>
                </a:rPr>
                <a:t>POWER SUPPLY</a:t>
              </a:r>
              <a:endParaRPr lang="en-US" sz="1100" dirty="0">
                <a:solidFill>
                  <a:sysClr val="windowText" lastClr="000000"/>
                </a:solidFill>
                <a:latin typeface="Calibri"/>
                <a:ea typeface="Calibri"/>
                <a:cs typeface="Times New Roman"/>
              </a:endParaRPr>
            </a:p>
          </p:txBody>
        </p:sp>
        <p:sp>
          <p:nvSpPr>
            <p:cNvPr id="8" name="Rectangle 7"/>
            <p:cNvSpPr/>
            <p:nvPr/>
          </p:nvSpPr>
          <p:spPr>
            <a:xfrm>
              <a:off x="2137719" y="1915298"/>
              <a:ext cx="1581665" cy="3101546"/>
            </a:xfrm>
            <a:prstGeom prst="rect">
              <a:avLst/>
            </a:prstGeom>
            <a:solidFill>
              <a:sysClr val="window" lastClr="FFFFFF"/>
            </a:solid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82">
                <a:lnSpc>
                  <a:spcPct val="115000"/>
                </a:lnSpc>
                <a:spcAft>
                  <a:spcPts val="1000"/>
                </a:spcAft>
                <a:defRPr/>
              </a:pPr>
              <a:r>
                <a:rPr lang="en-US" sz="1100" b="1" dirty="0">
                  <a:solidFill>
                    <a:sysClr val="windowText" lastClr="000000"/>
                  </a:solidFill>
                  <a:latin typeface="Times New Roman"/>
                  <a:ea typeface="Calibri"/>
                  <a:cs typeface="Times New Roman"/>
                </a:rPr>
                <a:t>ARDUINO UNO</a:t>
              </a:r>
              <a:endParaRPr lang="en-US" sz="1100" dirty="0">
                <a:solidFill>
                  <a:sysClr val="windowText" lastClr="000000"/>
                </a:solidFill>
                <a:latin typeface="Calibri"/>
                <a:ea typeface="Calibri"/>
                <a:cs typeface="Times New Roman"/>
              </a:endParaRPr>
            </a:p>
          </p:txBody>
        </p:sp>
        <p:sp>
          <p:nvSpPr>
            <p:cNvPr id="9" name="Rectangle 8"/>
            <p:cNvSpPr/>
            <p:nvPr/>
          </p:nvSpPr>
          <p:spPr>
            <a:xfrm>
              <a:off x="420662" y="2231563"/>
              <a:ext cx="1210962" cy="716692"/>
            </a:xfrm>
            <a:prstGeom prst="rect">
              <a:avLst/>
            </a:prstGeom>
            <a:solidFill>
              <a:sysClr val="window" lastClr="FFFFFF"/>
            </a:solid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82">
                <a:lnSpc>
                  <a:spcPct val="115000"/>
                </a:lnSpc>
                <a:spcAft>
                  <a:spcPts val="1000"/>
                </a:spcAft>
                <a:defRPr/>
              </a:pPr>
              <a:r>
                <a:rPr lang="en-US" sz="1100" b="1" dirty="0">
                  <a:solidFill>
                    <a:sysClr val="windowText" lastClr="000000"/>
                  </a:solidFill>
                  <a:latin typeface="Times New Roman"/>
                  <a:ea typeface="Calibri"/>
                  <a:cs typeface="Times New Roman"/>
                </a:rPr>
                <a:t>VOLTAGE SENSOR(2)</a:t>
              </a:r>
              <a:endParaRPr lang="en-US" sz="1100" dirty="0">
                <a:solidFill>
                  <a:sysClr val="windowText" lastClr="000000"/>
                </a:solidFill>
                <a:latin typeface="Calibri"/>
                <a:ea typeface="Calibri"/>
                <a:cs typeface="Times New Roman"/>
              </a:endParaRPr>
            </a:p>
          </p:txBody>
        </p:sp>
        <p:sp>
          <p:nvSpPr>
            <p:cNvPr id="10" name="Rectangle 9"/>
            <p:cNvSpPr/>
            <p:nvPr/>
          </p:nvSpPr>
          <p:spPr>
            <a:xfrm>
              <a:off x="420147" y="3837600"/>
              <a:ext cx="1210945" cy="716280"/>
            </a:xfrm>
            <a:prstGeom prst="rect">
              <a:avLst/>
            </a:prstGeom>
            <a:solidFill>
              <a:sysClr val="window" lastClr="FFFFFF"/>
            </a:solid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82">
                <a:lnSpc>
                  <a:spcPct val="115000"/>
                </a:lnSpc>
                <a:spcAft>
                  <a:spcPts val="1000"/>
                </a:spcAft>
                <a:defRPr/>
              </a:pPr>
              <a:r>
                <a:rPr lang="en-US" sz="1100" b="1" dirty="0">
                  <a:solidFill>
                    <a:sysClr val="windowText" lastClr="000000"/>
                  </a:solidFill>
                  <a:latin typeface="Times New Roman"/>
                  <a:ea typeface="Times New Roman"/>
                  <a:cs typeface="Times New Roman"/>
                </a:rPr>
                <a:t>CURRENT SENSOR</a:t>
              </a:r>
              <a:endParaRPr lang="en-US" sz="1100" dirty="0">
                <a:solidFill>
                  <a:sysClr val="windowText" lastClr="000000"/>
                </a:solidFill>
                <a:latin typeface="Calibri"/>
                <a:ea typeface="Calibri"/>
                <a:cs typeface="Times New Roman"/>
              </a:endParaRPr>
            </a:p>
          </p:txBody>
        </p:sp>
        <p:sp>
          <p:nvSpPr>
            <p:cNvPr id="11" name="Rectangle 10"/>
            <p:cNvSpPr/>
            <p:nvPr/>
          </p:nvSpPr>
          <p:spPr>
            <a:xfrm>
              <a:off x="358347" y="1036954"/>
              <a:ext cx="821868" cy="559352"/>
            </a:xfrm>
            <a:prstGeom prst="rect">
              <a:avLst/>
            </a:prstGeom>
            <a:solidFill>
              <a:sysClr val="window" lastClr="FFFFFF"/>
            </a:solid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82">
                <a:lnSpc>
                  <a:spcPct val="115000"/>
                </a:lnSpc>
                <a:spcAft>
                  <a:spcPts val="1000"/>
                </a:spcAft>
                <a:defRPr/>
              </a:pPr>
              <a:r>
                <a:rPr lang="en-US" sz="1100" b="1" dirty="0">
                  <a:solidFill>
                    <a:sysClr val="windowText" lastClr="000000"/>
                  </a:solidFill>
                  <a:latin typeface="Times New Roman"/>
                  <a:ea typeface="Calibri"/>
                  <a:cs typeface="Times New Roman"/>
                </a:rPr>
                <a:t>SOLAR  PANEL</a:t>
              </a:r>
              <a:endParaRPr lang="en-US" sz="1100" dirty="0">
                <a:solidFill>
                  <a:sysClr val="windowText" lastClr="000000"/>
                </a:solidFill>
                <a:latin typeface="Calibri"/>
                <a:ea typeface="Calibri"/>
                <a:cs typeface="Times New Roman"/>
              </a:endParaRPr>
            </a:p>
          </p:txBody>
        </p:sp>
        <p:cxnSp>
          <p:nvCxnSpPr>
            <p:cNvPr id="12" name="Straight Connector 11"/>
            <p:cNvCxnSpPr/>
            <p:nvPr/>
          </p:nvCxnSpPr>
          <p:spPr>
            <a:xfrm>
              <a:off x="135924" y="1285033"/>
              <a:ext cx="12357" cy="2928621"/>
            </a:xfrm>
            <a:prstGeom prst="line">
              <a:avLst/>
            </a:prstGeom>
            <a:noFill/>
            <a:ln w="25400" cap="flat" cmpd="sng" algn="ctr">
              <a:solidFill>
                <a:sysClr val="windowText" lastClr="000000"/>
              </a:solidFill>
              <a:prstDash val="solid"/>
            </a:ln>
            <a:effectLst/>
          </p:spPr>
        </p:cxnSp>
        <p:cxnSp>
          <p:nvCxnSpPr>
            <p:cNvPr id="13" name="Straight Connector 12"/>
            <p:cNvCxnSpPr/>
            <p:nvPr/>
          </p:nvCxnSpPr>
          <p:spPr>
            <a:xfrm>
              <a:off x="148281" y="1285033"/>
              <a:ext cx="210065" cy="0"/>
            </a:xfrm>
            <a:prstGeom prst="line">
              <a:avLst/>
            </a:prstGeom>
            <a:noFill/>
            <a:ln w="25400" cap="flat" cmpd="sng" algn="ctr">
              <a:solidFill>
                <a:sysClr val="windowText" lastClr="000000"/>
              </a:solidFill>
              <a:prstDash val="solid"/>
            </a:ln>
            <a:effectLst/>
          </p:spPr>
        </p:cxnSp>
        <p:cxnSp>
          <p:nvCxnSpPr>
            <p:cNvPr id="14" name="Straight Arrow Connector 13"/>
            <p:cNvCxnSpPr>
              <a:endCxn id="9" idx="1"/>
            </p:cNvCxnSpPr>
            <p:nvPr/>
          </p:nvCxnSpPr>
          <p:spPr>
            <a:xfrm>
              <a:off x="148813" y="2589623"/>
              <a:ext cx="271849" cy="286"/>
            </a:xfrm>
            <a:prstGeom prst="straightConnector1">
              <a:avLst/>
            </a:prstGeom>
            <a:noFill/>
            <a:ln w="25400" cap="flat" cmpd="sng" algn="ctr">
              <a:solidFill>
                <a:sysClr val="windowText" lastClr="000000"/>
              </a:solidFill>
              <a:prstDash val="solid"/>
              <a:tailEnd type="arrow"/>
            </a:ln>
            <a:effectLst/>
          </p:spPr>
        </p:cxnSp>
        <p:cxnSp>
          <p:nvCxnSpPr>
            <p:cNvPr id="15" name="Straight Arrow Connector 14"/>
            <p:cNvCxnSpPr>
              <a:endCxn id="10" idx="1"/>
            </p:cNvCxnSpPr>
            <p:nvPr/>
          </p:nvCxnSpPr>
          <p:spPr>
            <a:xfrm flipV="1">
              <a:off x="148281" y="4195740"/>
              <a:ext cx="271866" cy="17233"/>
            </a:xfrm>
            <a:prstGeom prst="straightConnector1">
              <a:avLst/>
            </a:prstGeom>
            <a:noFill/>
            <a:ln w="25400" cap="flat" cmpd="sng" algn="ctr">
              <a:solidFill>
                <a:sysClr val="windowText" lastClr="000000"/>
              </a:solidFill>
              <a:prstDash val="solid"/>
              <a:tailEnd type="arrow"/>
            </a:ln>
            <a:effectLst/>
          </p:spPr>
        </p:cxnSp>
        <p:cxnSp>
          <p:nvCxnSpPr>
            <p:cNvPr id="16" name="Straight Arrow Connector 15"/>
            <p:cNvCxnSpPr>
              <a:stCxn id="9" idx="3"/>
            </p:cNvCxnSpPr>
            <p:nvPr/>
          </p:nvCxnSpPr>
          <p:spPr>
            <a:xfrm flipV="1">
              <a:off x="1631624" y="2589766"/>
              <a:ext cx="506627" cy="143"/>
            </a:xfrm>
            <a:prstGeom prst="straightConnector1">
              <a:avLst/>
            </a:prstGeom>
            <a:noFill/>
            <a:ln w="25400" cap="flat" cmpd="sng" algn="ctr">
              <a:solidFill>
                <a:sysClr val="windowText" lastClr="000000"/>
              </a:solidFill>
              <a:prstDash val="solid"/>
              <a:tailEnd type="arrow"/>
            </a:ln>
            <a:effectLst/>
          </p:spPr>
        </p:cxnSp>
        <p:cxnSp>
          <p:nvCxnSpPr>
            <p:cNvPr id="17" name="Straight Arrow Connector 16"/>
            <p:cNvCxnSpPr/>
            <p:nvPr/>
          </p:nvCxnSpPr>
          <p:spPr>
            <a:xfrm flipV="1">
              <a:off x="1631624" y="4212899"/>
              <a:ext cx="506095" cy="0"/>
            </a:xfrm>
            <a:prstGeom prst="straightConnector1">
              <a:avLst/>
            </a:prstGeom>
            <a:noFill/>
            <a:ln w="25400" cap="flat" cmpd="sng" algn="ctr">
              <a:solidFill>
                <a:sysClr val="windowText" lastClr="000000"/>
              </a:solidFill>
              <a:prstDash val="solid"/>
              <a:tailEnd type="arrow"/>
            </a:ln>
            <a:effectLst/>
          </p:spPr>
        </p:cxnSp>
        <p:cxnSp>
          <p:nvCxnSpPr>
            <p:cNvPr id="18" name="Straight Arrow Connector 17"/>
            <p:cNvCxnSpPr/>
            <p:nvPr/>
          </p:nvCxnSpPr>
          <p:spPr>
            <a:xfrm>
              <a:off x="2939476" y="1602140"/>
              <a:ext cx="0" cy="312849"/>
            </a:xfrm>
            <a:prstGeom prst="straightConnector1">
              <a:avLst/>
            </a:prstGeom>
            <a:noFill/>
            <a:ln w="25400" cap="flat" cmpd="sng" algn="ctr">
              <a:solidFill>
                <a:sysClr val="windowText" lastClr="000000"/>
              </a:solidFill>
              <a:prstDash val="solid"/>
              <a:tailEnd type="arrow"/>
            </a:ln>
            <a:effectLst/>
          </p:spPr>
        </p:cxnSp>
        <p:sp>
          <p:nvSpPr>
            <p:cNvPr id="19" name="Rectangle 18"/>
            <p:cNvSpPr/>
            <p:nvPr/>
          </p:nvSpPr>
          <p:spPr>
            <a:xfrm>
              <a:off x="4386649" y="2234428"/>
              <a:ext cx="914400" cy="716664"/>
            </a:xfrm>
            <a:prstGeom prst="rect">
              <a:avLst/>
            </a:prstGeom>
            <a:solidFill>
              <a:sysClr val="window" lastClr="FFFFFF"/>
            </a:solid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82">
                <a:lnSpc>
                  <a:spcPct val="115000"/>
                </a:lnSpc>
                <a:spcAft>
                  <a:spcPts val="1000"/>
                </a:spcAft>
                <a:defRPr/>
              </a:pPr>
              <a:r>
                <a:rPr lang="en-US" sz="1100" b="1" dirty="0">
                  <a:solidFill>
                    <a:sysClr val="windowText" lastClr="000000"/>
                  </a:solidFill>
                  <a:latin typeface="Times New Roman"/>
                  <a:ea typeface="Calibri"/>
                  <a:cs typeface="Times New Roman"/>
                </a:rPr>
                <a:t>LCD</a:t>
              </a:r>
              <a:endParaRPr lang="en-US" sz="1100" dirty="0">
                <a:solidFill>
                  <a:sysClr val="windowText" lastClr="000000"/>
                </a:solidFill>
                <a:latin typeface="Calibri"/>
                <a:ea typeface="Calibri"/>
                <a:cs typeface="Times New Roman"/>
              </a:endParaRPr>
            </a:p>
            <a:p>
              <a:pPr algn="ctr" defTabSz="914382">
                <a:lnSpc>
                  <a:spcPct val="115000"/>
                </a:lnSpc>
                <a:spcAft>
                  <a:spcPts val="1000"/>
                </a:spcAft>
                <a:defRPr/>
              </a:pPr>
              <a:r>
                <a:rPr lang="en-US" sz="1100" b="1" dirty="0">
                  <a:solidFill>
                    <a:sysClr val="windowText" lastClr="000000"/>
                  </a:solidFill>
                  <a:latin typeface="Times New Roman"/>
                  <a:ea typeface="Calibri"/>
                  <a:cs typeface="Times New Roman"/>
                </a:rPr>
                <a:t>DISPLAY</a:t>
              </a:r>
              <a:endParaRPr lang="en-US" sz="1100" dirty="0">
                <a:solidFill>
                  <a:sysClr val="windowText" lastClr="000000"/>
                </a:solidFill>
                <a:latin typeface="Calibri"/>
                <a:ea typeface="Calibri"/>
                <a:cs typeface="Times New Roman"/>
              </a:endParaRPr>
            </a:p>
          </p:txBody>
        </p:sp>
        <p:sp>
          <p:nvSpPr>
            <p:cNvPr id="20" name="Rectangle 19"/>
            <p:cNvSpPr/>
            <p:nvPr/>
          </p:nvSpPr>
          <p:spPr>
            <a:xfrm>
              <a:off x="4386649" y="4061418"/>
              <a:ext cx="1110384" cy="955156"/>
            </a:xfrm>
            <a:prstGeom prst="rect">
              <a:avLst/>
            </a:prstGeom>
            <a:solidFill>
              <a:sysClr val="window" lastClr="FFFFFF"/>
            </a:solid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82">
                <a:lnSpc>
                  <a:spcPct val="115000"/>
                </a:lnSpc>
                <a:spcAft>
                  <a:spcPts val="1000"/>
                </a:spcAft>
                <a:defRPr/>
              </a:pPr>
              <a:r>
                <a:rPr lang="en-US" sz="1100" b="1" dirty="0">
                  <a:solidFill>
                    <a:sysClr val="windowText" lastClr="000000"/>
                  </a:solidFill>
                  <a:latin typeface="Times New Roman"/>
                  <a:ea typeface="Times New Roman"/>
                  <a:cs typeface="Times New Roman"/>
                </a:rPr>
                <a:t>IOT</a:t>
              </a:r>
              <a:endParaRPr lang="en-US" sz="1100" dirty="0">
                <a:solidFill>
                  <a:sysClr val="windowText" lastClr="000000"/>
                </a:solidFill>
                <a:latin typeface="Calibri"/>
                <a:ea typeface="Calibri"/>
                <a:cs typeface="Times New Roman"/>
              </a:endParaRPr>
            </a:p>
            <a:p>
              <a:pPr algn="ctr" defTabSz="914382">
                <a:lnSpc>
                  <a:spcPct val="115000"/>
                </a:lnSpc>
                <a:spcAft>
                  <a:spcPts val="1000"/>
                </a:spcAft>
                <a:defRPr/>
              </a:pPr>
              <a:r>
                <a:rPr lang="en-US" sz="1100" b="1" dirty="0">
                  <a:solidFill>
                    <a:sysClr val="windowText" lastClr="000000"/>
                  </a:solidFill>
                  <a:latin typeface="Times New Roman"/>
                  <a:ea typeface="Times New Roman"/>
                  <a:cs typeface="Times New Roman"/>
                </a:rPr>
                <a:t>MODULE</a:t>
              </a:r>
              <a:endParaRPr lang="en-US" sz="1100" dirty="0">
                <a:solidFill>
                  <a:sysClr val="windowText" lastClr="000000"/>
                </a:solidFill>
                <a:latin typeface="Calibri"/>
                <a:ea typeface="Calibri"/>
                <a:cs typeface="Times New Roman"/>
              </a:endParaRPr>
            </a:p>
          </p:txBody>
        </p:sp>
        <p:cxnSp>
          <p:nvCxnSpPr>
            <p:cNvPr id="21" name="Straight Arrow Connector 20"/>
            <p:cNvCxnSpPr/>
            <p:nvPr/>
          </p:nvCxnSpPr>
          <p:spPr>
            <a:xfrm>
              <a:off x="3719384" y="2606852"/>
              <a:ext cx="667265" cy="0"/>
            </a:xfrm>
            <a:prstGeom prst="straightConnector1">
              <a:avLst/>
            </a:prstGeom>
            <a:noFill/>
            <a:ln w="25400" cap="flat" cmpd="sng" algn="ctr">
              <a:solidFill>
                <a:sysClr val="windowText" lastClr="000000"/>
              </a:solidFill>
              <a:prstDash val="solid"/>
              <a:tailEnd type="arrow"/>
            </a:ln>
            <a:effectLst/>
          </p:spPr>
        </p:cxnSp>
        <p:cxnSp>
          <p:nvCxnSpPr>
            <p:cNvPr id="22" name="Straight Arrow Connector 21"/>
            <p:cNvCxnSpPr/>
            <p:nvPr/>
          </p:nvCxnSpPr>
          <p:spPr>
            <a:xfrm>
              <a:off x="3719899" y="4355984"/>
              <a:ext cx="666750" cy="0"/>
            </a:xfrm>
            <a:prstGeom prst="straightConnector1">
              <a:avLst/>
            </a:prstGeom>
            <a:noFill/>
            <a:ln w="25400" cap="flat" cmpd="sng" algn="ctr">
              <a:solidFill>
                <a:sysClr val="windowText" lastClr="000000"/>
              </a:solidFill>
              <a:prstDash val="solid"/>
              <a:tailEnd type="arrow"/>
            </a:ln>
            <a:effectLst/>
          </p:spPr>
        </p:cxnSp>
        <p:sp>
          <p:nvSpPr>
            <p:cNvPr id="23" name="Rectangle 22"/>
            <p:cNvSpPr/>
            <p:nvPr/>
          </p:nvSpPr>
          <p:spPr>
            <a:xfrm>
              <a:off x="477712" y="5145404"/>
              <a:ext cx="1210945" cy="715645"/>
            </a:xfrm>
            <a:prstGeom prst="rect">
              <a:avLst/>
            </a:prstGeom>
            <a:solidFill>
              <a:sysClr val="window" lastClr="FFFFFF"/>
            </a:solid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82">
                <a:lnSpc>
                  <a:spcPct val="115000"/>
                </a:lnSpc>
                <a:spcAft>
                  <a:spcPts val="1000"/>
                </a:spcAft>
                <a:defRPr/>
              </a:pPr>
              <a:r>
                <a:rPr lang="en-US" sz="1100" b="1" dirty="0">
                  <a:solidFill>
                    <a:sysClr val="windowText" lastClr="000000"/>
                  </a:solidFill>
                  <a:latin typeface="Times New Roman"/>
                  <a:ea typeface="Times New Roman"/>
                  <a:cs typeface="+mn-cs"/>
                </a:rPr>
                <a:t>DC MOTOR(5V)</a:t>
              </a:r>
              <a:endParaRPr lang="en-US" sz="1200" dirty="0">
                <a:solidFill>
                  <a:sysClr val="windowText" lastClr="000000"/>
                </a:solidFill>
                <a:latin typeface="Times New Roman"/>
                <a:ea typeface="Times New Roman"/>
                <a:cs typeface="+mn-cs"/>
              </a:endParaRPr>
            </a:p>
          </p:txBody>
        </p:sp>
        <p:cxnSp>
          <p:nvCxnSpPr>
            <p:cNvPr id="24" name="Straight Arrow Connector 23"/>
            <p:cNvCxnSpPr/>
            <p:nvPr/>
          </p:nvCxnSpPr>
          <p:spPr>
            <a:xfrm>
              <a:off x="1014168" y="4553468"/>
              <a:ext cx="0" cy="629886"/>
            </a:xfrm>
            <a:prstGeom prst="straightConnector1">
              <a:avLst/>
            </a:prstGeom>
            <a:noFill/>
            <a:ln w="25400" cap="flat" cmpd="sng" algn="ctr">
              <a:solidFill>
                <a:sysClr val="windowText" lastClr="000000"/>
              </a:solidFill>
              <a:prstDash val="solid"/>
              <a:tailEnd type="arrow"/>
            </a:ln>
            <a:effectLst/>
          </p:spPr>
        </p:cxnSp>
        <p:sp>
          <p:nvSpPr>
            <p:cNvPr id="25" name="Rectangle 24"/>
            <p:cNvSpPr/>
            <p:nvPr/>
          </p:nvSpPr>
          <p:spPr>
            <a:xfrm>
              <a:off x="4387052" y="3194051"/>
              <a:ext cx="1206924" cy="522100"/>
            </a:xfrm>
            <a:prstGeom prst="rect">
              <a:avLst/>
            </a:prstGeom>
            <a:solidFill>
              <a:sysClr val="window" lastClr="FFFFFF"/>
            </a:solid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82">
                <a:lnSpc>
                  <a:spcPct val="115000"/>
                </a:lnSpc>
                <a:spcAft>
                  <a:spcPts val="1000"/>
                </a:spcAft>
                <a:defRPr/>
              </a:pPr>
              <a:r>
                <a:rPr lang="en-US" sz="1200" b="1" dirty="0">
                  <a:solidFill>
                    <a:sysClr val="windowText" lastClr="000000"/>
                  </a:solidFill>
                  <a:latin typeface="Times New Roman"/>
                  <a:ea typeface="Times New Roman"/>
                  <a:cs typeface="+mn-cs"/>
                </a:rPr>
                <a:t>GSM MODULE</a:t>
              </a:r>
              <a:r>
                <a:rPr lang="en-US" sz="1200" dirty="0">
                  <a:solidFill>
                    <a:sysClr val="windowText" lastClr="000000"/>
                  </a:solidFill>
                  <a:latin typeface="Times New Roman"/>
                  <a:ea typeface="Times New Roman"/>
                  <a:cs typeface="+mn-cs"/>
                </a:rPr>
                <a:t> </a:t>
              </a:r>
            </a:p>
          </p:txBody>
        </p:sp>
        <p:cxnSp>
          <p:nvCxnSpPr>
            <p:cNvPr id="26" name="Straight Arrow Connector 25"/>
            <p:cNvCxnSpPr/>
            <p:nvPr/>
          </p:nvCxnSpPr>
          <p:spPr>
            <a:xfrm>
              <a:off x="3720303" y="3456527"/>
              <a:ext cx="666750" cy="0"/>
            </a:xfrm>
            <a:prstGeom prst="straightConnector1">
              <a:avLst/>
            </a:prstGeom>
            <a:noFill/>
            <a:ln w="25400" cap="flat" cmpd="sng" algn="ctr">
              <a:solidFill>
                <a:sysClr val="windowText" lastClr="000000"/>
              </a:solidFill>
              <a:prstDash val="solid"/>
              <a:tailEnd type="arrow"/>
            </a:ln>
            <a:effectLst/>
          </p:spPr>
        </p:cxnSp>
        <p:sp>
          <p:nvSpPr>
            <p:cNvPr id="27" name="Rectangle 26"/>
            <p:cNvSpPr/>
            <p:nvPr/>
          </p:nvSpPr>
          <p:spPr>
            <a:xfrm>
              <a:off x="1387711" y="1149635"/>
              <a:ext cx="895543" cy="381452"/>
            </a:xfrm>
            <a:prstGeom prst="rect">
              <a:avLst/>
            </a:prstGeom>
            <a:solidFill>
              <a:sysClr val="window" lastClr="FFFFFF"/>
            </a:solid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82">
                <a:lnSpc>
                  <a:spcPct val="115000"/>
                </a:lnSpc>
                <a:spcAft>
                  <a:spcPts val="1000"/>
                </a:spcAft>
                <a:defRPr/>
              </a:pPr>
              <a:r>
                <a:rPr lang="en-US" sz="1100" b="1" dirty="0">
                  <a:solidFill>
                    <a:sysClr val="windowText" lastClr="000000"/>
                  </a:solidFill>
                  <a:latin typeface="Times New Roman"/>
                  <a:ea typeface="Calibri"/>
                  <a:cs typeface="+mn-cs"/>
                </a:rPr>
                <a:t>BATTERY</a:t>
              </a:r>
              <a:endParaRPr lang="en-US" sz="1200" dirty="0">
                <a:solidFill>
                  <a:sysClr val="windowText" lastClr="000000"/>
                </a:solidFill>
                <a:latin typeface="Times New Roman"/>
                <a:ea typeface="Times New Roman"/>
                <a:cs typeface="+mn-cs"/>
              </a:endParaRPr>
            </a:p>
          </p:txBody>
        </p:sp>
        <p:cxnSp>
          <p:nvCxnSpPr>
            <p:cNvPr id="28" name="Straight Arrow Connector 27"/>
            <p:cNvCxnSpPr/>
            <p:nvPr/>
          </p:nvCxnSpPr>
          <p:spPr>
            <a:xfrm>
              <a:off x="1180215" y="1306097"/>
              <a:ext cx="207496" cy="0"/>
            </a:xfrm>
            <a:prstGeom prst="straightConnector1">
              <a:avLst/>
            </a:prstGeom>
            <a:noFill/>
            <a:ln w="25400" cap="flat" cmpd="sng" algn="ctr">
              <a:solidFill>
                <a:sysClr val="windowText" lastClr="000000"/>
              </a:solidFill>
              <a:prstDash val="solid"/>
              <a:tailEnd type="arrow"/>
            </a:ln>
            <a:effectLst/>
          </p:spPr>
        </p:cxnSp>
        <p:sp>
          <p:nvSpPr>
            <p:cNvPr id="29" name="Rectangle 28"/>
            <p:cNvSpPr/>
            <p:nvPr/>
          </p:nvSpPr>
          <p:spPr>
            <a:xfrm>
              <a:off x="584037" y="3200547"/>
              <a:ext cx="895350" cy="381000"/>
            </a:xfrm>
            <a:prstGeom prst="rect">
              <a:avLst/>
            </a:prstGeom>
            <a:solidFill>
              <a:sysClr val="window" lastClr="FFFFFF"/>
            </a:solid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82">
                <a:lnSpc>
                  <a:spcPct val="115000"/>
                </a:lnSpc>
                <a:spcAft>
                  <a:spcPts val="1000"/>
                </a:spcAft>
                <a:defRPr/>
              </a:pPr>
              <a:r>
                <a:rPr lang="en-US" sz="1100" b="1" dirty="0">
                  <a:solidFill>
                    <a:sysClr val="windowText" lastClr="000000"/>
                  </a:solidFill>
                  <a:latin typeface="Times New Roman"/>
                  <a:ea typeface="Calibri"/>
                  <a:cs typeface="+mn-cs"/>
                </a:rPr>
                <a:t>RELAY</a:t>
              </a:r>
              <a:endParaRPr lang="en-US" sz="1200" dirty="0">
                <a:solidFill>
                  <a:sysClr val="windowText" lastClr="000000"/>
                </a:solidFill>
                <a:latin typeface="Times New Roman"/>
                <a:ea typeface="Times New Roman"/>
                <a:cs typeface="+mn-cs"/>
              </a:endParaRPr>
            </a:p>
          </p:txBody>
        </p:sp>
        <p:cxnSp>
          <p:nvCxnSpPr>
            <p:cNvPr id="30" name="Straight Arrow Connector 29"/>
            <p:cNvCxnSpPr/>
            <p:nvPr/>
          </p:nvCxnSpPr>
          <p:spPr>
            <a:xfrm flipH="1">
              <a:off x="1479388" y="3380971"/>
              <a:ext cx="658331" cy="0"/>
            </a:xfrm>
            <a:prstGeom prst="straightConnector1">
              <a:avLst/>
            </a:prstGeom>
            <a:noFill/>
            <a:ln w="25400" cap="flat" cmpd="sng" algn="ctr">
              <a:solidFill>
                <a:sysClr val="windowText" lastClr="000000"/>
              </a:solidFill>
              <a:prstDash val="solid"/>
              <a:tailEnd type="arrow"/>
            </a:ln>
            <a:effectLst/>
          </p:spPr>
        </p:cxnSp>
        <p:sp>
          <p:nvSpPr>
            <p:cNvPr id="31" name="Rectangle 30"/>
            <p:cNvSpPr/>
            <p:nvPr/>
          </p:nvSpPr>
          <p:spPr>
            <a:xfrm>
              <a:off x="2485804" y="5346421"/>
              <a:ext cx="895350" cy="380365"/>
            </a:xfrm>
            <a:prstGeom prst="rect">
              <a:avLst/>
            </a:prstGeom>
            <a:solidFill>
              <a:sysClr val="window" lastClr="FFFFFF"/>
            </a:solid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82">
                <a:lnSpc>
                  <a:spcPct val="115000"/>
                </a:lnSpc>
                <a:spcAft>
                  <a:spcPts val="1000"/>
                </a:spcAft>
                <a:defRPr/>
              </a:pPr>
              <a:r>
                <a:rPr lang="en-US" sz="1100" b="1" dirty="0">
                  <a:solidFill>
                    <a:sysClr val="windowText" lastClr="000000"/>
                  </a:solidFill>
                  <a:latin typeface="Times New Roman"/>
                  <a:ea typeface="Calibri"/>
                  <a:cs typeface="+mn-cs"/>
                </a:rPr>
                <a:t>RTC</a:t>
              </a:r>
              <a:endParaRPr lang="en-US" sz="1200" dirty="0">
                <a:solidFill>
                  <a:sysClr val="windowText" lastClr="000000"/>
                </a:solidFill>
                <a:latin typeface="Times New Roman"/>
                <a:ea typeface="Times New Roman"/>
                <a:cs typeface="+mn-cs"/>
              </a:endParaRPr>
            </a:p>
          </p:txBody>
        </p:sp>
        <p:cxnSp>
          <p:nvCxnSpPr>
            <p:cNvPr id="32" name="Straight Arrow Connector 31"/>
            <p:cNvCxnSpPr/>
            <p:nvPr/>
          </p:nvCxnSpPr>
          <p:spPr>
            <a:xfrm>
              <a:off x="2939476" y="5034002"/>
              <a:ext cx="0" cy="312420"/>
            </a:xfrm>
            <a:prstGeom prst="straightConnector1">
              <a:avLst/>
            </a:prstGeom>
            <a:noFill/>
            <a:ln w="25400" cap="flat" cmpd="sng" algn="ctr">
              <a:solidFill>
                <a:sysClr val="windowText" lastClr="000000"/>
              </a:solidFill>
              <a:prstDash val="solid"/>
              <a:tailEnd type="arrow"/>
            </a:ln>
            <a:effectLst/>
          </p:spPr>
        </p:cxnSp>
        <p:cxnSp>
          <p:nvCxnSpPr>
            <p:cNvPr id="33" name="Straight Arrow Connector 32"/>
            <p:cNvCxnSpPr/>
            <p:nvPr/>
          </p:nvCxnSpPr>
          <p:spPr>
            <a:xfrm>
              <a:off x="2278794" y="1368602"/>
              <a:ext cx="207010" cy="0"/>
            </a:xfrm>
            <a:prstGeom prst="straightConnector1">
              <a:avLst/>
            </a:prstGeom>
            <a:noFill/>
            <a:ln w="25400" cap="flat" cmpd="sng" algn="ctr">
              <a:solidFill>
                <a:sysClr val="windowText" lastClr="000000"/>
              </a:solidFill>
              <a:prstDash val="solid"/>
              <a:tailEnd type="arrow"/>
            </a:ln>
            <a:effectLst/>
          </p:spPr>
        </p:cxn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882" y="2"/>
            <a:ext cx="8704317" cy="835572"/>
          </a:xfrm>
        </p:spPr>
        <p:txBody>
          <a:bodyPr/>
          <a:lstStyle/>
          <a:p>
            <a:r>
              <a:rPr lang="en-US" sz="3200" dirty="0">
                <a:latin typeface="Times New Roman" pitchFamily="18" charset="0"/>
                <a:cs typeface="Times New Roman" pitchFamily="18" charset="0"/>
              </a:rPr>
              <a:t>METHODOLOGY</a:t>
            </a:r>
            <a:r>
              <a:rPr lang="en-US" dirty="0">
                <a:latin typeface="Times New Roman" pitchFamily="18" charset="0"/>
                <a:cs typeface="Times New Roman" pitchFamily="18" charset="0"/>
              </a:rPr>
              <a:t> </a:t>
            </a:r>
            <a:endParaRPr lang="en-US" sz="3200" b="1" dirty="0">
              <a:latin typeface="Times New Roman" pitchFamily="18" charset="0"/>
              <a:cs typeface="Times New Roman" pitchFamily="18" charset="0"/>
            </a:endParaRPr>
          </a:p>
        </p:txBody>
      </p:sp>
      <p:pic>
        <p:nvPicPr>
          <p:cNvPr id="4" name="Picture 3"/>
          <p:cNvPicPr>
            <a:picLocks noChangeAspect="1"/>
          </p:cNvPicPr>
          <p:nvPr/>
        </p:nvPicPr>
        <p:blipFill>
          <a:blip r:embed="rId2"/>
          <a:stretch>
            <a:fillRect/>
          </a:stretch>
        </p:blipFill>
        <p:spPr>
          <a:xfrm>
            <a:off x="8483600" y="0"/>
            <a:ext cx="1676400" cy="561976"/>
          </a:xfrm>
          <a:prstGeom prst="rect">
            <a:avLst/>
          </a:prstGeom>
        </p:spPr>
      </p:pic>
      <p:sp>
        <p:nvSpPr>
          <p:cNvPr id="7" name="Oval 6"/>
          <p:cNvSpPr/>
          <p:nvPr/>
        </p:nvSpPr>
        <p:spPr>
          <a:xfrm>
            <a:off x="4461642" y="914401"/>
            <a:ext cx="1182413" cy="441433"/>
          </a:xfrm>
          <a:prstGeom prst="ellipse">
            <a:avLst/>
          </a:prstGeom>
        </p:spPr>
        <p:style>
          <a:lnRef idx="2">
            <a:schemeClr val="accent6"/>
          </a:lnRef>
          <a:fillRef idx="1">
            <a:schemeClr val="lt1"/>
          </a:fillRef>
          <a:effectRef idx="0">
            <a:schemeClr val="accent6"/>
          </a:effectRef>
          <a:fontRef idx="minor">
            <a:schemeClr val="dk1"/>
          </a:fontRef>
        </p:style>
        <p:txBody>
          <a:bodyPr lIns="91438" tIns="45720" rIns="91438" bIns="45720" rtlCol="0" anchor="ctr"/>
          <a:lstStyle/>
          <a:p>
            <a:pPr algn="ctr"/>
            <a:r>
              <a:rPr lang="en-IN" b="1" dirty="0">
                <a:solidFill>
                  <a:schemeClr val="tx1"/>
                </a:solidFill>
              </a:rPr>
              <a:t>START</a:t>
            </a:r>
          </a:p>
        </p:txBody>
      </p:sp>
      <p:sp>
        <p:nvSpPr>
          <p:cNvPr id="8" name="Rectangle 7"/>
          <p:cNvSpPr/>
          <p:nvPr/>
        </p:nvSpPr>
        <p:spPr>
          <a:xfrm>
            <a:off x="4035975" y="1592318"/>
            <a:ext cx="2002221" cy="331076"/>
          </a:xfrm>
          <a:prstGeom prst="rect">
            <a:avLst/>
          </a:prstGeom>
        </p:spPr>
        <p:style>
          <a:lnRef idx="2">
            <a:schemeClr val="accent6"/>
          </a:lnRef>
          <a:fillRef idx="1">
            <a:schemeClr val="lt1"/>
          </a:fillRef>
          <a:effectRef idx="0">
            <a:schemeClr val="accent6"/>
          </a:effectRef>
          <a:fontRef idx="minor">
            <a:schemeClr val="dk1"/>
          </a:fontRef>
        </p:style>
        <p:txBody>
          <a:bodyPr lIns="91438" tIns="45720" rIns="91438" bIns="45720" rtlCol="0" anchor="ctr"/>
          <a:lstStyle/>
          <a:p>
            <a:pPr algn="ctr"/>
            <a:r>
              <a:rPr lang="en-IN" dirty="0"/>
              <a:t>Initiate Arduino UNO</a:t>
            </a:r>
          </a:p>
        </p:txBody>
      </p:sp>
      <p:sp>
        <p:nvSpPr>
          <p:cNvPr id="9" name="Rectangle 8"/>
          <p:cNvSpPr/>
          <p:nvPr/>
        </p:nvSpPr>
        <p:spPr>
          <a:xfrm>
            <a:off x="4004444" y="2112580"/>
            <a:ext cx="2049517" cy="409904"/>
          </a:xfrm>
          <a:prstGeom prst="rect">
            <a:avLst/>
          </a:prstGeom>
        </p:spPr>
        <p:style>
          <a:lnRef idx="2">
            <a:schemeClr val="accent6"/>
          </a:lnRef>
          <a:fillRef idx="1">
            <a:schemeClr val="lt1"/>
          </a:fillRef>
          <a:effectRef idx="0">
            <a:schemeClr val="accent6"/>
          </a:effectRef>
          <a:fontRef idx="minor">
            <a:schemeClr val="dk1"/>
          </a:fontRef>
        </p:style>
        <p:txBody>
          <a:bodyPr lIns="91438" tIns="45720" rIns="91438" bIns="45720" rtlCol="0" anchor="ctr"/>
          <a:lstStyle/>
          <a:p>
            <a:pPr algn="ctr"/>
            <a:r>
              <a:rPr lang="en-IN" sz="1200" dirty="0"/>
              <a:t>Initiate SIM 900A GSM Module</a:t>
            </a:r>
          </a:p>
        </p:txBody>
      </p:sp>
      <p:sp>
        <p:nvSpPr>
          <p:cNvPr id="10" name="Rectangle 9"/>
          <p:cNvSpPr/>
          <p:nvPr/>
        </p:nvSpPr>
        <p:spPr>
          <a:xfrm>
            <a:off x="3988676" y="2648607"/>
            <a:ext cx="2096814" cy="583324"/>
          </a:xfrm>
          <a:prstGeom prst="rect">
            <a:avLst/>
          </a:prstGeom>
        </p:spPr>
        <p:style>
          <a:lnRef idx="2">
            <a:schemeClr val="accent6"/>
          </a:lnRef>
          <a:fillRef idx="1">
            <a:schemeClr val="lt1"/>
          </a:fillRef>
          <a:effectRef idx="0">
            <a:schemeClr val="accent6"/>
          </a:effectRef>
          <a:fontRef idx="minor">
            <a:schemeClr val="dk1"/>
          </a:fontRef>
        </p:style>
        <p:txBody>
          <a:bodyPr lIns="91438" tIns="45720" rIns="91438" bIns="45720" rtlCol="0" anchor="ctr"/>
          <a:lstStyle/>
          <a:p>
            <a:pPr algn="ctr"/>
            <a:r>
              <a:rPr lang="en-IN" sz="1100" dirty="0"/>
              <a:t>Establish connection to internet using AT commands</a:t>
            </a:r>
          </a:p>
        </p:txBody>
      </p:sp>
      <p:sp>
        <p:nvSpPr>
          <p:cNvPr id="11" name="Diamond 10"/>
          <p:cNvSpPr/>
          <p:nvPr/>
        </p:nvSpPr>
        <p:spPr>
          <a:xfrm>
            <a:off x="3909850" y="3373821"/>
            <a:ext cx="2191407" cy="1056289"/>
          </a:xfrm>
          <a:prstGeom prst="diamond">
            <a:avLst/>
          </a:prstGeom>
        </p:spPr>
        <p:style>
          <a:lnRef idx="2">
            <a:schemeClr val="accent6"/>
          </a:lnRef>
          <a:fillRef idx="1">
            <a:schemeClr val="lt1"/>
          </a:fillRef>
          <a:effectRef idx="0">
            <a:schemeClr val="accent6"/>
          </a:effectRef>
          <a:fontRef idx="minor">
            <a:schemeClr val="dk1"/>
          </a:fontRef>
        </p:style>
        <p:txBody>
          <a:bodyPr lIns="91438" tIns="45720" rIns="91438" bIns="45720" rtlCol="0" anchor="ctr"/>
          <a:lstStyle/>
          <a:p>
            <a:pPr algn="ctr"/>
            <a:r>
              <a:rPr lang="en-IN" sz="1200" dirty="0"/>
              <a:t>Is connection established?</a:t>
            </a:r>
          </a:p>
        </p:txBody>
      </p:sp>
      <p:sp>
        <p:nvSpPr>
          <p:cNvPr id="12" name="Rectangle 11"/>
          <p:cNvSpPr/>
          <p:nvPr/>
        </p:nvSpPr>
        <p:spPr>
          <a:xfrm>
            <a:off x="6337740" y="3531477"/>
            <a:ext cx="977463" cy="709448"/>
          </a:xfrm>
          <a:prstGeom prst="rect">
            <a:avLst/>
          </a:prstGeom>
        </p:spPr>
        <p:style>
          <a:lnRef idx="2">
            <a:schemeClr val="accent6"/>
          </a:lnRef>
          <a:fillRef idx="1">
            <a:schemeClr val="lt1"/>
          </a:fillRef>
          <a:effectRef idx="0">
            <a:schemeClr val="accent6"/>
          </a:effectRef>
          <a:fontRef idx="minor">
            <a:schemeClr val="dk1"/>
          </a:fontRef>
        </p:style>
        <p:txBody>
          <a:bodyPr lIns="91438" tIns="45720" rIns="91438" bIns="45720" rtlCol="0" anchor="ctr"/>
          <a:lstStyle/>
          <a:p>
            <a:pPr algn="ctr"/>
            <a:r>
              <a:rPr lang="en-IN" dirty="0"/>
              <a:t>Send error message</a:t>
            </a:r>
          </a:p>
        </p:txBody>
      </p:sp>
      <p:sp>
        <p:nvSpPr>
          <p:cNvPr id="13" name="Parallelogram 12"/>
          <p:cNvSpPr/>
          <p:nvPr/>
        </p:nvSpPr>
        <p:spPr>
          <a:xfrm>
            <a:off x="6621519" y="4398580"/>
            <a:ext cx="1592317" cy="646386"/>
          </a:xfrm>
          <a:prstGeom prst="parallelogram">
            <a:avLst/>
          </a:prstGeom>
        </p:spPr>
        <p:style>
          <a:lnRef idx="2">
            <a:schemeClr val="accent6"/>
          </a:lnRef>
          <a:fillRef idx="1">
            <a:schemeClr val="lt1"/>
          </a:fillRef>
          <a:effectRef idx="0">
            <a:schemeClr val="accent6"/>
          </a:effectRef>
          <a:fontRef idx="minor">
            <a:schemeClr val="dk1"/>
          </a:fontRef>
        </p:style>
        <p:txBody>
          <a:bodyPr lIns="91438" tIns="45720" rIns="91438" bIns="45720" rtlCol="0" anchor="ctr"/>
          <a:lstStyle/>
          <a:p>
            <a:pPr algn="ctr"/>
            <a:r>
              <a:rPr lang="en-IN" dirty="0"/>
              <a:t>Take input from Solar Panel</a:t>
            </a:r>
          </a:p>
        </p:txBody>
      </p:sp>
      <p:sp>
        <p:nvSpPr>
          <p:cNvPr id="14" name="Rectangle 13"/>
          <p:cNvSpPr/>
          <p:nvPr/>
        </p:nvSpPr>
        <p:spPr>
          <a:xfrm>
            <a:off x="4319753" y="6274677"/>
            <a:ext cx="1450427" cy="394138"/>
          </a:xfrm>
          <a:prstGeom prst="rect">
            <a:avLst/>
          </a:prstGeom>
        </p:spPr>
        <p:style>
          <a:lnRef idx="2">
            <a:schemeClr val="accent6"/>
          </a:lnRef>
          <a:fillRef idx="1">
            <a:schemeClr val="lt1"/>
          </a:fillRef>
          <a:effectRef idx="0">
            <a:schemeClr val="accent6"/>
          </a:effectRef>
          <a:fontRef idx="minor">
            <a:schemeClr val="dk1"/>
          </a:fontRef>
        </p:style>
        <p:txBody>
          <a:bodyPr lIns="91438" tIns="45720" rIns="91438" bIns="45720" rtlCol="0" anchor="ctr"/>
          <a:lstStyle/>
          <a:p>
            <a:pPr algn="ctr"/>
            <a:r>
              <a:rPr lang="en-IN" sz="1200" dirty="0"/>
              <a:t>Send the data to the Internet</a:t>
            </a:r>
          </a:p>
        </p:txBody>
      </p:sp>
      <p:sp>
        <p:nvSpPr>
          <p:cNvPr id="15" name="Rectangle 14"/>
          <p:cNvSpPr/>
          <p:nvPr/>
        </p:nvSpPr>
        <p:spPr>
          <a:xfrm>
            <a:off x="4162097" y="5644058"/>
            <a:ext cx="1813034" cy="536027"/>
          </a:xfrm>
          <a:prstGeom prst="rect">
            <a:avLst/>
          </a:prstGeom>
        </p:spPr>
        <p:style>
          <a:lnRef idx="2">
            <a:schemeClr val="accent6"/>
          </a:lnRef>
          <a:fillRef idx="1">
            <a:schemeClr val="lt1"/>
          </a:fillRef>
          <a:effectRef idx="0">
            <a:schemeClr val="accent6"/>
          </a:effectRef>
          <a:fontRef idx="minor">
            <a:schemeClr val="dk1"/>
          </a:fontRef>
        </p:style>
        <p:txBody>
          <a:bodyPr lIns="91438" tIns="45720" rIns="91438" bIns="45720" rtlCol="0" anchor="ctr"/>
          <a:lstStyle/>
          <a:p>
            <a:pPr algn="ctr"/>
            <a:r>
              <a:rPr lang="en-IN" sz="1100" dirty="0"/>
              <a:t>Send to GSM module via serial Communication Protocol</a:t>
            </a:r>
          </a:p>
        </p:txBody>
      </p:sp>
      <p:sp>
        <p:nvSpPr>
          <p:cNvPr id="16" name="Rectangle 15"/>
          <p:cNvSpPr/>
          <p:nvPr/>
        </p:nvSpPr>
        <p:spPr>
          <a:xfrm>
            <a:off x="4130565" y="4572000"/>
            <a:ext cx="1765738" cy="283780"/>
          </a:xfrm>
          <a:prstGeom prst="rect">
            <a:avLst/>
          </a:prstGeom>
        </p:spPr>
        <p:style>
          <a:lnRef idx="2">
            <a:schemeClr val="accent6"/>
          </a:lnRef>
          <a:fillRef idx="1">
            <a:schemeClr val="lt1"/>
          </a:fillRef>
          <a:effectRef idx="0">
            <a:schemeClr val="accent6"/>
          </a:effectRef>
          <a:fontRef idx="minor">
            <a:schemeClr val="dk1"/>
          </a:fontRef>
        </p:style>
        <p:txBody>
          <a:bodyPr lIns="91438" tIns="45720" rIns="91438" bIns="45720" rtlCol="0" anchor="ctr"/>
          <a:lstStyle/>
          <a:p>
            <a:pPr algn="ctr"/>
            <a:r>
              <a:rPr lang="en-IN" sz="1100" dirty="0"/>
              <a:t>Generate an IP address</a:t>
            </a:r>
          </a:p>
        </p:txBody>
      </p:sp>
      <p:sp>
        <p:nvSpPr>
          <p:cNvPr id="17" name="Rectangle 16"/>
          <p:cNvSpPr/>
          <p:nvPr/>
        </p:nvSpPr>
        <p:spPr>
          <a:xfrm>
            <a:off x="4162096" y="5123794"/>
            <a:ext cx="1702676" cy="394138"/>
          </a:xfrm>
          <a:prstGeom prst="rect">
            <a:avLst/>
          </a:prstGeom>
        </p:spPr>
        <p:style>
          <a:lnRef idx="2">
            <a:schemeClr val="accent6"/>
          </a:lnRef>
          <a:fillRef idx="1">
            <a:schemeClr val="lt1"/>
          </a:fillRef>
          <a:effectRef idx="0">
            <a:schemeClr val="accent6"/>
          </a:effectRef>
          <a:fontRef idx="minor">
            <a:schemeClr val="dk1"/>
          </a:fontRef>
        </p:style>
        <p:txBody>
          <a:bodyPr lIns="91438" tIns="45720" rIns="91438" bIns="45720" rtlCol="0" anchor="ctr"/>
          <a:lstStyle/>
          <a:p>
            <a:pPr algn="ctr"/>
            <a:r>
              <a:rPr lang="en-IN" sz="1200" dirty="0"/>
              <a:t>Read analogue pin values</a:t>
            </a:r>
          </a:p>
        </p:txBody>
      </p:sp>
      <p:sp>
        <p:nvSpPr>
          <p:cNvPr id="18" name="Rectangle 17"/>
          <p:cNvSpPr/>
          <p:nvPr/>
        </p:nvSpPr>
        <p:spPr>
          <a:xfrm>
            <a:off x="4256691" y="6826473"/>
            <a:ext cx="1639614" cy="504497"/>
          </a:xfrm>
          <a:prstGeom prst="rect">
            <a:avLst/>
          </a:prstGeom>
        </p:spPr>
        <p:style>
          <a:lnRef idx="2">
            <a:schemeClr val="accent6"/>
          </a:lnRef>
          <a:fillRef idx="1">
            <a:schemeClr val="lt1"/>
          </a:fillRef>
          <a:effectRef idx="0">
            <a:schemeClr val="accent6"/>
          </a:effectRef>
          <a:fontRef idx="minor">
            <a:schemeClr val="dk1"/>
          </a:fontRef>
        </p:style>
        <p:txBody>
          <a:bodyPr lIns="91438" tIns="45720" rIns="91438" bIns="45720" rtlCol="0" anchor="ctr"/>
          <a:lstStyle/>
          <a:p>
            <a:pPr algn="ctr"/>
            <a:r>
              <a:rPr lang="en-IN" dirty="0"/>
              <a:t>Store the data</a:t>
            </a:r>
          </a:p>
        </p:txBody>
      </p:sp>
      <p:cxnSp>
        <p:nvCxnSpPr>
          <p:cNvPr id="20" name="Straight Arrow Connector 19"/>
          <p:cNvCxnSpPr>
            <a:stCxn id="7" idx="4"/>
            <a:endCxn id="8" idx="0"/>
          </p:cNvCxnSpPr>
          <p:nvPr/>
        </p:nvCxnSpPr>
        <p:spPr>
          <a:xfrm flipH="1">
            <a:off x="5037086" y="1355834"/>
            <a:ext cx="15766" cy="2364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8" idx="2"/>
            <a:endCxn id="9" idx="0"/>
          </p:cNvCxnSpPr>
          <p:nvPr/>
        </p:nvCxnSpPr>
        <p:spPr>
          <a:xfrm flipH="1">
            <a:off x="5029200" y="1923396"/>
            <a:ext cx="7884" cy="1891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9" idx="2"/>
            <a:endCxn id="10" idx="0"/>
          </p:cNvCxnSpPr>
          <p:nvPr/>
        </p:nvCxnSpPr>
        <p:spPr>
          <a:xfrm>
            <a:off x="5029202" y="2522486"/>
            <a:ext cx="7883" cy="12612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0" idx="2"/>
            <a:endCxn id="11" idx="0"/>
          </p:cNvCxnSpPr>
          <p:nvPr/>
        </p:nvCxnSpPr>
        <p:spPr>
          <a:xfrm flipH="1">
            <a:off x="5005552" y="3231933"/>
            <a:ext cx="31531" cy="1418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1" idx="2"/>
            <a:endCxn id="16" idx="0"/>
          </p:cNvCxnSpPr>
          <p:nvPr/>
        </p:nvCxnSpPr>
        <p:spPr>
          <a:xfrm>
            <a:off x="5005552" y="4430112"/>
            <a:ext cx="7882" cy="1418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6" idx="2"/>
            <a:endCxn id="17" idx="0"/>
          </p:cNvCxnSpPr>
          <p:nvPr/>
        </p:nvCxnSpPr>
        <p:spPr>
          <a:xfrm>
            <a:off x="5013434" y="4855782"/>
            <a:ext cx="0" cy="2680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7" idx="2"/>
            <a:endCxn id="15" idx="0"/>
          </p:cNvCxnSpPr>
          <p:nvPr/>
        </p:nvCxnSpPr>
        <p:spPr>
          <a:xfrm>
            <a:off x="5013434" y="5517932"/>
            <a:ext cx="55180" cy="1261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5" idx="2"/>
            <a:endCxn id="14" idx="0"/>
          </p:cNvCxnSpPr>
          <p:nvPr/>
        </p:nvCxnSpPr>
        <p:spPr>
          <a:xfrm flipH="1">
            <a:off x="5044969" y="6180085"/>
            <a:ext cx="23647" cy="9459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4" idx="2"/>
            <a:endCxn id="18" idx="0"/>
          </p:cNvCxnSpPr>
          <p:nvPr/>
        </p:nvCxnSpPr>
        <p:spPr>
          <a:xfrm>
            <a:off x="5044969" y="6668814"/>
            <a:ext cx="31529" cy="1576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12" idx="0"/>
            <a:endCxn id="10" idx="3"/>
          </p:cNvCxnSpPr>
          <p:nvPr/>
        </p:nvCxnSpPr>
        <p:spPr>
          <a:xfrm rot="16200000" flipV="1">
            <a:off x="6160377" y="2865385"/>
            <a:ext cx="591208" cy="740979"/>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4" name="Elbow Connector 73"/>
          <p:cNvCxnSpPr>
            <a:endCxn id="17" idx="3"/>
          </p:cNvCxnSpPr>
          <p:nvPr/>
        </p:nvCxnSpPr>
        <p:spPr>
          <a:xfrm rot="5400000">
            <a:off x="5837183" y="4804542"/>
            <a:ext cx="543911" cy="488731"/>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0" name="Elbow Connector 79"/>
          <p:cNvCxnSpPr>
            <a:stCxn id="18" idx="1"/>
            <a:endCxn id="17" idx="1"/>
          </p:cNvCxnSpPr>
          <p:nvPr/>
        </p:nvCxnSpPr>
        <p:spPr>
          <a:xfrm rot="10800000">
            <a:off x="4162099" y="5320863"/>
            <a:ext cx="94593" cy="1757856"/>
          </a:xfrm>
          <a:prstGeom prst="bentConnector3">
            <a:avLst>
              <a:gd name="adj1" fmla="val 341667"/>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endCxn id="13" idx="5"/>
          </p:cNvCxnSpPr>
          <p:nvPr/>
        </p:nvCxnSpPr>
        <p:spPr>
          <a:xfrm flipV="1">
            <a:off x="6337737" y="4721775"/>
            <a:ext cx="364578" cy="867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11" idx="3"/>
            <a:endCxn id="12" idx="1"/>
          </p:cNvCxnSpPr>
          <p:nvPr/>
        </p:nvCxnSpPr>
        <p:spPr>
          <a:xfrm flipV="1">
            <a:off x="6101255" y="3886201"/>
            <a:ext cx="236482" cy="157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a:off x="1497723" y="1103587"/>
            <a:ext cx="2490953" cy="523220"/>
          </a:xfrm>
          <a:prstGeom prst="rect">
            <a:avLst/>
          </a:prstGeom>
          <a:noFill/>
        </p:spPr>
        <p:txBody>
          <a:bodyPr wrap="square" lIns="91438" tIns="45720" rIns="91438" bIns="45720" rtlCol="0">
            <a:spAutoFit/>
          </a:bodyPr>
          <a:lstStyle/>
          <a:p>
            <a:r>
              <a:rPr lang="en-IN" dirty="0"/>
              <a:t>FLOW CHART FOR PROPOSED MODEL </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9352" y="304800"/>
            <a:ext cx="8735848" cy="914400"/>
          </a:xfrm>
        </p:spPr>
        <p:txBody>
          <a:bodyPr/>
          <a:lstStyle/>
          <a:p>
            <a:r>
              <a:rPr lang="en-US" sz="3200" dirty="0">
                <a:latin typeface="Times New Roman" pitchFamily="18" charset="0"/>
                <a:cs typeface="Times New Roman" pitchFamily="18" charset="0"/>
              </a:rPr>
              <a:t>Hardware Description &amp; Specifications </a:t>
            </a:r>
          </a:p>
        </p:txBody>
      </p:sp>
      <p:pic>
        <p:nvPicPr>
          <p:cNvPr id="4" name="Picture 3"/>
          <p:cNvPicPr>
            <a:picLocks noChangeAspect="1"/>
          </p:cNvPicPr>
          <p:nvPr/>
        </p:nvPicPr>
        <p:blipFill>
          <a:blip r:embed="rId2"/>
          <a:stretch>
            <a:fillRect/>
          </a:stretch>
        </p:blipFill>
        <p:spPr>
          <a:xfrm>
            <a:off x="8483600" y="0"/>
            <a:ext cx="1676400" cy="561976"/>
          </a:xfrm>
          <a:prstGeom prst="rect">
            <a:avLst/>
          </a:prstGeom>
        </p:spPr>
      </p:pic>
      <p:graphicFrame>
        <p:nvGraphicFramePr>
          <p:cNvPr id="7" name="Table 6"/>
          <p:cNvGraphicFramePr>
            <a:graphicFrameLocks noGrp="1"/>
          </p:cNvGraphicFramePr>
          <p:nvPr/>
        </p:nvGraphicFramePr>
        <p:xfrm>
          <a:off x="1545020" y="3405353"/>
          <a:ext cx="8031552" cy="3942666"/>
        </p:xfrm>
        <a:graphic>
          <a:graphicData uri="http://schemas.openxmlformats.org/drawingml/2006/table">
            <a:tbl>
              <a:tblPr/>
              <a:tblGrid>
                <a:gridCol w="2648606">
                  <a:extLst>
                    <a:ext uri="{9D8B030D-6E8A-4147-A177-3AD203B41FA5}">
                      <a16:colId xmlns:a16="http://schemas.microsoft.com/office/drawing/2014/main" xmlns="" val="20000"/>
                    </a:ext>
                  </a:extLst>
                </a:gridCol>
                <a:gridCol w="5382946">
                  <a:extLst>
                    <a:ext uri="{9D8B030D-6E8A-4147-A177-3AD203B41FA5}">
                      <a16:colId xmlns:a16="http://schemas.microsoft.com/office/drawing/2014/main" xmlns="" val="20001"/>
                    </a:ext>
                  </a:extLst>
                </a:gridCol>
              </a:tblGrid>
              <a:tr h="212142">
                <a:tc>
                  <a:txBody>
                    <a:bodyPr/>
                    <a:lstStyle/>
                    <a:p>
                      <a:pPr indent="0"/>
                      <a:r>
                        <a:rPr lang="en-US" sz="1400" b="1" dirty="0">
                          <a:latin typeface="Times New Roman"/>
                        </a:rPr>
                        <a:t>Microcontroller</a:t>
                      </a:r>
                    </a:p>
                  </a:txBody>
                  <a:tcPr marL="0" marR="0" marT="0" marB="0"/>
                </a:tc>
                <a:tc>
                  <a:txBody>
                    <a:bodyPr/>
                    <a:lstStyle/>
                    <a:p>
                      <a:pPr indent="0" algn="just"/>
                      <a:r>
                        <a:rPr lang="en-US" sz="1400" b="1" dirty="0">
                          <a:latin typeface="Times New Roman"/>
                          <a:hlinkClick r:id="rId3"/>
                        </a:rPr>
                        <a:t>    </a:t>
                      </a:r>
                      <a:r>
                        <a:rPr lang="en-US" sz="1400" b="1" dirty="0">
                          <a:solidFill>
                            <a:schemeClr val="tx1">
                              <a:lumMod val="50000"/>
                              <a:lumOff val="50000"/>
                            </a:schemeClr>
                          </a:solidFill>
                          <a:latin typeface="Times New Roman"/>
                          <a:hlinkClick r:id="rId3"/>
                        </a:rPr>
                        <a:t> </a:t>
                      </a:r>
                      <a:r>
                        <a:rPr lang="en-US" sz="1400" b="1" dirty="0">
                          <a:solidFill>
                            <a:schemeClr val="tx1"/>
                          </a:solidFill>
                          <a:latin typeface="Times New Roman"/>
                          <a:hlinkClick r:id="rId3"/>
                        </a:rPr>
                        <a:t>ATmega328P</a:t>
                      </a:r>
                    </a:p>
                  </a:txBody>
                  <a:tcPr marL="0" marR="0" marT="0" marB="0">
                    <a:solidFill>
                      <a:schemeClr val="bg1"/>
                    </a:solidFill>
                  </a:tcPr>
                </a:tc>
                <a:extLst>
                  <a:ext uri="{0D108BD9-81ED-4DB2-BD59-A6C34878D82A}">
                    <a16:rowId xmlns:a16="http://schemas.microsoft.com/office/drawing/2014/main" xmlns="" val="10000"/>
                  </a:ext>
                </a:extLst>
              </a:tr>
              <a:tr h="212142">
                <a:tc>
                  <a:txBody>
                    <a:bodyPr/>
                    <a:lstStyle/>
                    <a:p>
                      <a:pPr indent="0"/>
                      <a:r>
                        <a:rPr lang="en-US" sz="1400" b="1">
                          <a:latin typeface="Times New Roman"/>
                        </a:rPr>
                        <a:t>Operating Voltage</a:t>
                      </a:r>
                    </a:p>
                  </a:txBody>
                  <a:tcPr marL="0" marR="0" marT="0" marB="0"/>
                </a:tc>
                <a:tc>
                  <a:txBody>
                    <a:bodyPr/>
                    <a:lstStyle/>
                    <a:p>
                      <a:pPr indent="0" algn="just"/>
                      <a:r>
                        <a:rPr lang="en-US" sz="1400" b="1" dirty="0">
                          <a:latin typeface="Times New Roman"/>
                        </a:rPr>
                        <a:t>    5V</a:t>
                      </a:r>
                    </a:p>
                  </a:txBody>
                  <a:tcPr marL="0" marR="0" marT="0" marB="0"/>
                </a:tc>
                <a:extLst>
                  <a:ext uri="{0D108BD9-81ED-4DB2-BD59-A6C34878D82A}">
                    <a16:rowId xmlns:a16="http://schemas.microsoft.com/office/drawing/2014/main" xmlns="" val="10001"/>
                  </a:ext>
                </a:extLst>
              </a:tr>
              <a:tr h="325932">
                <a:tc>
                  <a:txBody>
                    <a:bodyPr/>
                    <a:lstStyle/>
                    <a:p>
                      <a:pPr indent="0">
                        <a:lnSpc>
                          <a:spcPts val="2400"/>
                        </a:lnSpc>
                      </a:pPr>
                      <a:r>
                        <a:rPr lang="en-US" sz="1400" b="1" dirty="0">
                          <a:latin typeface="Times New Roman"/>
                        </a:rPr>
                        <a:t>Input Voltage (recommended)</a:t>
                      </a:r>
                    </a:p>
                  </a:txBody>
                  <a:tcPr marL="0" marR="0" marT="0" marB="0"/>
                </a:tc>
                <a:tc>
                  <a:txBody>
                    <a:bodyPr/>
                    <a:lstStyle/>
                    <a:p>
                      <a:pPr indent="0" algn="just"/>
                      <a:r>
                        <a:rPr lang="en-US" sz="1400" b="1" dirty="0">
                          <a:latin typeface="Times New Roman"/>
                        </a:rPr>
                        <a:t>    7-12V</a:t>
                      </a:r>
                    </a:p>
                  </a:txBody>
                  <a:tcPr marL="0" marR="0" marT="0" marB="0"/>
                </a:tc>
                <a:extLst>
                  <a:ext uri="{0D108BD9-81ED-4DB2-BD59-A6C34878D82A}">
                    <a16:rowId xmlns:a16="http://schemas.microsoft.com/office/drawing/2014/main" xmlns="" val="10002"/>
                  </a:ext>
                </a:extLst>
              </a:tr>
              <a:tr h="212142">
                <a:tc>
                  <a:txBody>
                    <a:bodyPr/>
                    <a:lstStyle/>
                    <a:p>
                      <a:pPr indent="0"/>
                      <a:r>
                        <a:rPr lang="en-US" sz="1400" b="1">
                          <a:latin typeface="Times New Roman"/>
                        </a:rPr>
                        <a:t>Input Voltage (limit)</a:t>
                      </a:r>
                    </a:p>
                  </a:txBody>
                  <a:tcPr marL="0" marR="0" marT="0" marB="0"/>
                </a:tc>
                <a:tc>
                  <a:txBody>
                    <a:bodyPr/>
                    <a:lstStyle/>
                    <a:p>
                      <a:pPr indent="0" algn="just"/>
                      <a:r>
                        <a:rPr lang="en-US" sz="1400" b="1" dirty="0">
                          <a:latin typeface="Times New Roman"/>
                        </a:rPr>
                        <a:t>    6-20V</a:t>
                      </a:r>
                    </a:p>
                  </a:txBody>
                  <a:tcPr marL="0" marR="0" marT="0" marB="0"/>
                </a:tc>
                <a:extLst>
                  <a:ext uri="{0D108BD9-81ED-4DB2-BD59-A6C34878D82A}">
                    <a16:rowId xmlns:a16="http://schemas.microsoft.com/office/drawing/2014/main" xmlns="" val="10003"/>
                  </a:ext>
                </a:extLst>
              </a:tr>
              <a:tr h="212142">
                <a:tc>
                  <a:txBody>
                    <a:bodyPr/>
                    <a:lstStyle/>
                    <a:p>
                      <a:pPr indent="0"/>
                      <a:r>
                        <a:rPr lang="en-US" sz="1400" b="1">
                          <a:latin typeface="Times New Roman"/>
                        </a:rPr>
                        <a:t>Digital I/O Pins</a:t>
                      </a:r>
                    </a:p>
                  </a:txBody>
                  <a:tcPr marL="0" marR="0" marT="0" marB="0"/>
                </a:tc>
                <a:tc>
                  <a:txBody>
                    <a:bodyPr/>
                    <a:lstStyle/>
                    <a:p>
                      <a:pPr indent="0" algn="just"/>
                      <a:r>
                        <a:rPr lang="en-US" sz="1400" b="1" dirty="0">
                          <a:latin typeface="Times New Roman"/>
                        </a:rPr>
                        <a:t>   14 (of which 6 provide PWM output)</a:t>
                      </a:r>
                    </a:p>
                  </a:txBody>
                  <a:tcPr marL="0" marR="0" marT="0" marB="0"/>
                </a:tc>
                <a:extLst>
                  <a:ext uri="{0D108BD9-81ED-4DB2-BD59-A6C34878D82A}">
                    <a16:rowId xmlns:a16="http://schemas.microsoft.com/office/drawing/2014/main" xmlns="" val="10004"/>
                  </a:ext>
                </a:extLst>
              </a:tr>
              <a:tr h="303762">
                <a:tc>
                  <a:txBody>
                    <a:bodyPr/>
                    <a:lstStyle/>
                    <a:p>
                      <a:pPr indent="0"/>
                      <a:r>
                        <a:rPr lang="en-US" sz="1400" b="1" dirty="0">
                          <a:latin typeface="Times New Roman"/>
                        </a:rPr>
                        <a:t>PWM Digital I/O Pins</a:t>
                      </a:r>
                    </a:p>
                  </a:txBody>
                  <a:tcPr marL="0" marR="0" marT="0" marB="0" anchor="ctr"/>
                </a:tc>
                <a:tc>
                  <a:txBody>
                    <a:bodyPr/>
                    <a:lstStyle/>
                    <a:p>
                      <a:pPr indent="0" algn="just"/>
                      <a:r>
                        <a:rPr lang="en-US" sz="1400" b="1" dirty="0">
                          <a:latin typeface="Times New Roman"/>
                        </a:rPr>
                        <a:t>    6</a:t>
                      </a:r>
                    </a:p>
                  </a:txBody>
                  <a:tcPr marL="0" marR="0" marT="0" marB="0" anchor="ctr"/>
                </a:tc>
                <a:extLst>
                  <a:ext uri="{0D108BD9-81ED-4DB2-BD59-A6C34878D82A}">
                    <a16:rowId xmlns:a16="http://schemas.microsoft.com/office/drawing/2014/main" xmlns="" val="10005"/>
                  </a:ext>
                </a:extLst>
              </a:tr>
              <a:tr h="212142">
                <a:tc>
                  <a:txBody>
                    <a:bodyPr/>
                    <a:lstStyle/>
                    <a:p>
                      <a:pPr indent="0"/>
                      <a:r>
                        <a:rPr lang="en-US" sz="1400" b="1">
                          <a:latin typeface="Times New Roman"/>
                        </a:rPr>
                        <a:t>Analog Input Pins</a:t>
                      </a:r>
                    </a:p>
                  </a:txBody>
                  <a:tcPr marL="0" marR="0" marT="0" marB="0" anchor="ctr"/>
                </a:tc>
                <a:tc>
                  <a:txBody>
                    <a:bodyPr/>
                    <a:lstStyle/>
                    <a:p>
                      <a:pPr indent="0" algn="just"/>
                      <a:r>
                        <a:rPr lang="en-US" sz="1400" b="1" dirty="0">
                          <a:latin typeface="Times New Roman"/>
                        </a:rPr>
                        <a:t>    6</a:t>
                      </a:r>
                    </a:p>
                  </a:txBody>
                  <a:tcPr marL="0" marR="0" marT="0" marB="0" anchor="ctr"/>
                </a:tc>
                <a:extLst>
                  <a:ext uri="{0D108BD9-81ED-4DB2-BD59-A6C34878D82A}">
                    <a16:rowId xmlns:a16="http://schemas.microsoft.com/office/drawing/2014/main" xmlns="" val="10006"/>
                  </a:ext>
                </a:extLst>
              </a:tr>
              <a:tr h="212142">
                <a:tc>
                  <a:txBody>
                    <a:bodyPr/>
                    <a:lstStyle/>
                    <a:p>
                      <a:pPr indent="0"/>
                      <a:r>
                        <a:rPr lang="en-US" sz="1400" b="1">
                          <a:latin typeface="Times New Roman"/>
                        </a:rPr>
                        <a:t>DC Current per I/O Pin</a:t>
                      </a:r>
                    </a:p>
                  </a:txBody>
                  <a:tcPr marL="0" marR="0" marT="0" marB="0"/>
                </a:tc>
                <a:tc>
                  <a:txBody>
                    <a:bodyPr/>
                    <a:lstStyle/>
                    <a:p>
                      <a:pPr indent="0" algn="just"/>
                      <a:r>
                        <a:rPr lang="en-US" sz="1400" b="1" dirty="0">
                          <a:latin typeface="Times New Roman"/>
                        </a:rPr>
                        <a:t>    20 </a:t>
                      </a:r>
                      <a:r>
                        <a:rPr lang="en-US" sz="1400" b="1" dirty="0" err="1">
                          <a:latin typeface="Times New Roman"/>
                        </a:rPr>
                        <a:t>mA</a:t>
                      </a:r>
                      <a:endParaRPr lang="en-US" sz="1400" b="1" dirty="0">
                        <a:latin typeface="Times New Roman"/>
                      </a:endParaRPr>
                    </a:p>
                  </a:txBody>
                  <a:tcPr marL="0" marR="0" marT="0" marB="0"/>
                </a:tc>
                <a:extLst>
                  <a:ext uri="{0D108BD9-81ED-4DB2-BD59-A6C34878D82A}">
                    <a16:rowId xmlns:a16="http://schemas.microsoft.com/office/drawing/2014/main" xmlns="" val="10007"/>
                  </a:ext>
                </a:extLst>
              </a:tr>
              <a:tr h="212142">
                <a:tc>
                  <a:txBody>
                    <a:bodyPr/>
                    <a:lstStyle/>
                    <a:p>
                      <a:pPr indent="0"/>
                      <a:r>
                        <a:rPr lang="en-US" sz="1400" b="1">
                          <a:latin typeface="Times New Roman"/>
                        </a:rPr>
                        <a:t>DC Current for 3.3V Pin</a:t>
                      </a:r>
                    </a:p>
                  </a:txBody>
                  <a:tcPr marL="0" marR="0" marT="0" marB="0"/>
                </a:tc>
                <a:tc>
                  <a:txBody>
                    <a:bodyPr/>
                    <a:lstStyle/>
                    <a:p>
                      <a:pPr indent="0" algn="just"/>
                      <a:r>
                        <a:rPr lang="en-US" sz="1400" b="1" dirty="0">
                          <a:latin typeface="Times New Roman"/>
                        </a:rPr>
                        <a:t>    50 </a:t>
                      </a:r>
                      <a:r>
                        <a:rPr lang="en-US" sz="1400" b="1" dirty="0" err="1">
                          <a:latin typeface="Times New Roman"/>
                        </a:rPr>
                        <a:t>mA</a:t>
                      </a:r>
                      <a:endParaRPr lang="en-US" sz="1400" b="1" dirty="0">
                        <a:latin typeface="Times New Roman"/>
                      </a:endParaRPr>
                    </a:p>
                  </a:txBody>
                  <a:tcPr marL="0" marR="0" marT="0" marB="0"/>
                </a:tc>
                <a:extLst>
                  <a:ext uri="{0D108BD9-81ED-4DB2-BD59-A6C34878D82A}">
                    <a16:rowId xmlns:a16="http://schemas.microsoft.com/office/drawing/2014/main" xmlns="" val="10008"/>
                  </a:ext>
                </a:extLst>
              </a:tr>
              <a:tr h="325932">
                <a:tc>
                  <a:txBody>
                    <a:bodyPr/>
                    <a:lstStyle/>
                    <a:p>
                      <a:pPr indent="0"/>
                      <a:r>
                        <a:rPr lang="en-US" sz="1400" b="1">
                          <a:latin typeface="Times New Roman"/>
                        </a:rPr>
                        <a:t>Flash Memory</a:t>
                      </a:r>
                    </a:p>
                  </a:txBody>
                  <a:tcPr marL="0" marR="0" marT="0" marB="0"/>
                </a:tc>
                <a:tc>
                  <a:txBody>
                    <a:bodyPr/>
                    <a:lstStyle/>
                    <a:p>
                      <a:pPr marR="101600" indent="0" algn="just">
                        <a:lnSpc>
                          <a:spcPts val="2448"/>
                        </a:lnSpc>
                      </a:pPr>
                      <a:r>
                        <a:rPr lang="en-US" sz="1400" b="1" dirty="0">
                          <a:latin typeface="Times New Roman"/>
                        </a:rPr>
                        <a:t>   32 KB (ATmega328P) of which 0.5 KB used by boot loader</a:t>
                      </a:r>
                    </a:p>
                  </a:txBody>
                  <a:tcPr marL="0" marR="0" marT="0" marB="0"/>
                </a:tc>
                <a:extLst>
                  <a:ext uri="{0D108BD9-81ED-4DB2-BD59-A6C34878D82A}">
                    <a16:rowId xmlns:a16="http://schemas.microsoft.com/office/drawing/2014/main" xmlns="" val="10009"/>
                  </a:ext>
                </a:extLst>
              </a:tr>
              <a:tr h="212142">
                <a:tc>
                  <a:txBody>
                    <a:bodyPr/>
                    <a:lstStyle/>
                    <a:p>
                      <a:pPr indent="0"/>
                      <a:r>
                        <a:rPr lang="en-US" sz="1400" b="1">
                          <a:latin typeface="Times New Roman"/>
                        </a:rPr>
                        <a:t>SRAM</a:t>
                      </a:r>
                    </a:p>
                  </a:txBody>
                  <a:tcPr marL="0" marR="0" marT="0" marB="0"/>
                </a:tc>
                <a:tc>
                  <a:txBody>
                    <a:bodyPr/>
                    <a:lstStyle/>
                    <a:p>
                      <a:pPr indent="0" algn="just"/>
                      <a:r>
                        <a:rPr lang="en-US" sz="1400" b="1" dirty="0">
                          <a:latin typeface="Times New Roman"/>
                        </a:rPr>
                        <a:t>    2 KB (ATmega328P)</a:t>
                      </a:r>
                    </a:p>
                  </a:txBody>
                  <a:tcPr marL="0" marR="0" marT="0" marB="0"/>
                </a:tc>
                <a:extLst>
                  <a:ext uri="{0D108BD9-81ED-4DB2-BD59-A6C34878D82A}">
                    <a16:rowId xmlns:a16="http://schemas.microsoft.com/office/drawing/2014/main" xmlns="" val="10010"/>
                  </a:ext>
                </a:extLst>
              </a:tr>
              <a:tr h="212142">
                <a:tc>
                  <a:txBody>
                    <a:bodyPr/>
                    <a:lstStyle/>
                    <a:p>
                      <a:pPr indent="0"/>
                      <a:r>
                        <a:rPr lang="en-US" sz="1400" b="1">
                          <a:latin typeface="Times New Roman"/>
                        </a:rPr>
                        <a:t>EEPROM</a:t>
                      </a:r>
                    </a:p>
                  </a:txBody>
                  <a:tcPr marL="0" marR="0" marT="0" marB="0"/>
                </a:tc>
                <a:tc>
                  <a:txBody>
                    <a:bodyPr/>
                    <a:lstStyle/>
                    <a:p>
                      <a:pPr indent="0" algn="just"/>
                      <a:r>
                        <a:rPr lang="en-US" sz="1400" b="1" dirty="0">
                          <a:latin typeface="Times New Roman"/>
                        </a:rPr>
                        <a:t>    1 KB (ATmega328P)</a:t>
                      </a:r>
                    </a:p>
                  </a:txBody>
                  <a:tcPr marL="0" marR="0" marT="0" marB="0"/>
                </a:tc>
                <a:extLst>
                  <a:ext uri="{0D108BD9-81ED-4DB2-BD59-A6C34878D82A}">
                    <a16:rowId xmlns:a16="http://schemas.microsoft.com/office/drawing/2014/main" xmlns="" val="10011"/>
                  </a:ext>
                </a:extLst>
              </a:tr>
              <a:tr h="212142">
                <a:tc>
                  <a:txBody>
                    <a:bodyPr/>
                    <a:lstStyle/>
                    <a:p>
                      <a:pPr indent="0"/>
                      <a:r>
                        <a:rPr lang="en-US" sz="1400" b="1">
                          <a:latin typeface="Times New Roman"/>
                        </a:rPr>
                        <a:t>Clock Speed</a:t>
                      </a:r>
                    </a:p>
                  </a:txBody>
                  <a:tcPr marL="0" marR="0" marT="0" marB="0"/>
                </a:tc>
                <a:tc>
                  <a:txBody>
                    <a:bodyPr/>
                    <a:lstStyle/>
                    <a:p>
                      <a:pPr indent="0" algn="just"/>
                      <a:r>
                        <a:rPr lang="en-US" sz="1400" b="1" dirty="0">
                          <a:latin typeface="Times New Roman"/>
                        </a:rPr>
                        <a:t>    16 MHz</a:t>
                      </a:r>
                    </a:p>
                  </a:txBody>
                  <a:tcPr marL="0" marR="0" marT="0" marB="0"/>
                </a:tc>
                <a:extLst>
                  <a:ext uri="{0D108BD9-81ED-4DB2-BD59-A6C34878D82A}">
                    <a16:rowId xmlns:a16="http://schemas.microsoft.com/office/drawing/2014/main" xmlns="" val="10012"/>
                  </a:ext>
                </a:extLst>
              </a:tr>
              <a:tr h="212142">
                <a:tc>
                  <a:txBody>
                    <a:bodyPr/>
                    <a:lstStyle/>
                    <a:p>
                      <a:pPr indent="0"/>
                      <a:r>
                        <a:rPr lang="en-US" sz="1400" b="1">
                          <a:latin typeface="Times New Roman"/>
                        </a:rPr>
                        <a:t>LED_BUILTIN</a:t>
                      </a:r>
                    </a:p>
                  </a:txBody>
                  <a:tcPr marL="0" marR="0" marT="0" marB="0"/>
                </a:tc>
                <a:tc>
                  <a:txBody>
                    <a:bodyPr/>
                    <a:lstStyle/>
                    <a:p>
                      <a:pPr indent="0" algn="just"/>
                      <a:r>
                        <a:rPr lang="en-US" sz="1400" b="1" dirty="0">
                          <a:latin typeface="Times New Roman"/>
                        </a:rPr>
                        <a:t>     13</a:t>
                      </a:r>
                    </a:p>
                  </a:txBody>
                  <a:tcPr marL="0" marR="0" marT="0" marB="0"/>
                </a:tc>
                <a:extLst>
                  <a:ext uri="{0D108BD9-81ED-4DB2-BD59-A6C34878D82A}">
                    <a16:rowId xmlns:a16="http://schemas.microsoft.com/office/drawing/2014/main" xmlns="" val="10013"/>
                  </a:ext>
                </a:extLst>
              </a:tr>
              <a:tr h="212142">
                <a:tc>
                  <a:txBody>
                    <a:bodyPr/>
                    <a:lstStyle/>
                    <a:p>
                      <a:pPr indent="0"/>
                      <a:r>
                        <a:rPr lang="en-US" sz="1400" b="1">
                          <a:latin typeface="Times New Roman"/>
                        </a:rPr>
                        <a:t>Length</a:t>
                      </a:r>
                    </a:p>
                  </a:txBody>
                  <a:tcPr marL="0" marR="0" marT="0" marB="0"/>
                </a:tc>
                <a:tc>
                  <a:txBody>
                    <a:bodyPr/>
                    <a:lstStyle/>
                    <a:p>
                      <a:pPr indent="0" algn="just"/>
                      <a:r>
                        <a:rPr lang="en-US" sz="1400" b="1" dirty="0">
                          <a:latin typeface="Times New Roman"/>
                        </a:rPr>
                        <a:t>     68.6 mm</a:t>
                      </a:r>
                    </a:p>
                  </a:txBody>
                  <a:tcPr marL="0" marR="0" marT="0" marB="0"/>
                </a:tc>
                <a:extLst>
                  <a:ext uri="{0D108BD9-81ED-4DB2-BD59-A6C34878D82A}">
                    <a16:rowId xmlns:a16="http://schemas.microsoft.com/office/drawing/2014/main" xmlns="" val="10014"/>
                  </a:ext>
                </a:extLst>
              </a:tr>
              <a:tr h="212142">
                <a:tc>
                  <a:txBody>
                    <a:bodyPr/>
                    <a:lstStyle/>
                    <a:p>
                      <a:pPr indent="0"/>
                      <a:r>
                        <a:rPr lang="en-US" sz="1400" b="1" dirty="0">
                          <a:latin typeface="Times New Roman"/>
                        </a:rPr>
                        <a:t>Width</a:t>
                      </a:r>
                    </a:p>
                  </a:txBody>
                  <a:tcPr marL="0" marR="0" marT="0" marB="0"/>
                </a:tc>
                <a:tc>
                  <a:txBody>
                    <a:bodyPr/>
                    <a:lstStyle/>
                    <a:p>
                      <a:pPr indent="0" algn="just"/>
                      <a:r>
                        <a:rPr lang="en-US" sz="1400" b="1" dirty="0">
                          <a:latin typeface="Times New Roman"/>
                        </a:rPr>
                        <a:t>     53.4 mm</a:t>
                      </a:r>
                    </a:p>
                  </a:txBody>
                  <a:tcPr marL="0" marR="0" marT="0" marB="0"/>
                </a:tc>
                <a:extLst>
                  <a:ext uri="{0D108BD9-81ED-4DB2-BD59-A6C34878D82A}">
                    <a16:rowId xmlns:a16="http://schemas.microsoft.com/office/drawing/2014/main" xmlns="" val="10015"/>
                  </a:ext>
                </a:extLst>
              </a:tr>
              <a:tr h="212142">
                <a:tc>
                  <a:txBody>
                    <a:bodyPr/>
                    <a:lstStyle/>
                    <a:p>
                      <a:pPr indent="0"/>
                      <a:r>
                        <a:rPr lang="en-US" sz="1400" b="1">
                          <a:latin typeface="Times New Roman"/>
                        </a:rPr>
                        <a:t>Weight</a:t>
                      </a:r>
                    </a:p>
                  </a:txBody>
                  <a:tcPr marL="0" marR="0" marT="0" marB="0"/>
                </a:tc>
                <a:tc>
                  <a:txBody>
                    <a:bodyPr/>
                    <a:lstStyle/>
                    <a:p>
                      <a:pPr indent="0" algn="just"/>
                      <a:r>
                        <a:rPr lang="en-US" sz="1400" b="1" dirty="0">
                          <a:latin typeface="Times New Roman"/>
                        </a:rPr>
                        <a:t>       25 g</a:t>
                      </a:r>
                    </a:p>
                  </a:txBody>
                  <a:tcPr marL="0" marR="0" marT="0" marB="0"/>
                </a:tc>
                <a:extLst>
                  <a:ext uri="{0D108BD9-81ED-4DB2-BD59-A6C34878D82A}">
                    <a16:rowId xmlns:a16="http://schemas.microsoft.com/office/drawing/2014/main" xmlns="" val="10016"/>
                  </a:ext>
                </a:extLst>
              </a:tr>
            </a:tbl>
          </a:graphicData>
        </a:graphic>
      </p:graphicFrame>
      <p:pic>
        <p:nvPicPr>
          <p:cNvPr id="8" name="Picture 7" descr="Image result for arduino"/>
          <p:cNvPicPr/>
          <p:nvPr/>
        </p:nvPicPr>
        <p:blipFill>
          <a:blip r:embed="rId4">
            <a:extLst>
              <a:ext uri="{28A0092B-C50C-407E-A947-70E740481C1C}">
                <a14:useLocalDpi xmlns:a14="http://schemas.microsoft.com/office/drawing/2010/main" val="0"/>
              </a:ext>
            </a:extLst>
          </a:blip>
          <a:srcRect/>
          <a:stretch>
            <a:fillRect/>
          </a:stretch>
        </p:blipFill>
        <p:spPr bwMode="auto">
          <a:xfrm>
            <a:off x="4063125" y="882870"/>
            <a:ext cx="3661979" cy="2475186"/>
          </a:xfrm>
          <a:prstGeom prst="rect">
            <a:avLst/>
          </a:prstGeom>
          <a:noFill/>
          <a:ln>
            <a:noFill/>
          </a:ln>
        </p:spPr>
      </p:pic>
      <p:sp>
        <p:nvSpPr>
          <p:cNvPr id="9" name="TextBox 8"/>
          <p:cNvSpPr txBox="1"/>
          <p:nvPr/>
        </p:nvSpPr>
        <p:spPr>
          <a:xfrm>
            <a:off x="1608083" y="1639614"/>
            <a:ext cx="1367682" cy="400110"/>
          </a:xfrm>
          <a:prstGeom prst="rect">
            <a:avLst/>
          </a:prstGeom>
          <a:noFill/>
        </p:spPr>
        <p:txBody>
          <a:bodyPr wrap="none" rtlCol="0">
            <a:spAutoFit/>
          </a:bodyPr>
          <a:lstStyle/>
          <a:p>
            <a:r>
              <a:rPr lang="en-IN" sz="2000" b="1" dirty="0">
                <a:latin typeface="Times New Roman" pitchFamily="18" charset="0"/>
                <a:cs typeface="Times New Roman" pitchFamily="18" charset="0"/>
              </a:rPr>
              <a:t>1. Arduino</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lcd 16x2"/>
          <p:cNvPicPr>
            <a:picLocks noChangeAspect="1" noChangeArrowheads="1"/>
          </p:cNvPicPr>
          <p:nvPr/>
        </p:nvPicPr>
        <p:blipFill>
          <a:blip r:embed="rId2"/>
          <a:srcRect/>
          <a:stretch>
            <a:fillRect/>
          </a:stretch>
        </p:blipFill>
        <p:spPr bwMode="auto">
          <a:xfrm>
            <a:off x="3988677" y="0"/>
            <a:ext cx="4446862" cy="1403131"/>
          </a:xfrm>
          <a:prstGeom prst="rect">
            <a:avLst/>
          </a:prstGeom>
          <a:noFill/>
          <a:ln w="9525">
            <a:noFill/>
            <a:miter lim="800000"/>
            <a:headEnd/>
            <a:tailEnd/>
          </a:ln>
        </p:spPr>
      </p:pic>
      <p:sp>
        <p:nvSpPr>
          <p:cNvPr id="10" name="TextBox 9"/>
          <p:cNvSpPr txBox="1"/>
          <p:nvPr/>
        </p:nvSpPr>
        <p:spPr>
          <a:xfrm>
            <a:off x="1229710" y="0"/>
            <a:ext cx="2900857" cy="400110"/>
          </a:xfrm>
          <a:prstGeom prst="rect">
            <a:avLst/>
          </a:prstGeom>
          <a:noFill/>
        </p:spPr>
        <p:txBody>
          <a:bodyPr wrap="square" rtlCol="0">
            <a:spAutoFit/>
          </a:bodyPr>
          <a:lstStyle/>
          <a:p>
            <a:r>
              <a:rPr lang="en-IN" sz="2000" dirty="0">
                <a:latin typeface="Times New Roman" pitchFamily="18" charset="0"/>
                <a:cs typeface="Times New Roman" pitchFamily="18" charset="0"/>
              </a:rPr>
              <a:t>2. Liquid Crystal Display</a:t>
            </a:r>
          </a:p>
        </p:txBody>
      </p:sp>
      <p:graphicFrame>
        <p:nvGraphicFramePr>
          <p:cNvPr id="12" name="Table 11"/>
          <p:cNvGraphicFramePr>
            <a:graphicFrameLocks noGrp="1"/>
          </p:cNvGraphicFramePr>
          <p:nvPr/>
        </p:nvGraphicFramePr>
        <p:xfrm>
          <a:off x="1213944" y="1292775"/>
          <a:ext cx="8623739" cy="6309360"/>
        </p:xfrm>
        <a:graphic>
          <a:graphicData uri="http://schemas.openxmlformats.org/drawingml/2006/table">
            <a:tbl>
              <a:tblPr/>
              <a:tblGrid>
                <a:gridCol w="508449">
                  <a:extLst>
                    <a:ext uri="{9D8B030D-6E8A-4147-A177-3AD203B41FA5}">
                      <a16:colId xmlns:a16="http://schemas.microsoft.com/office/drawing/2014/main" xmlns="" val="20000"/>
                    </a:ext>
                  </a:extLst>
                </a:gridCol>
                <a:gridCol w="7169624">
                  <a:extLst>
                    <a:ext uri="{9D8B030D-6E8A-4147-A177-3AD203B41FA5}">
                      <a16:colId xmlns:a16="http://schemas.microsoft.com/office/drawing/2014/main" xmlns="" val="20001"/>
                    </a:ext>
                  </a:extLst>
                </a:gridCol>
                <a:gridCol w="945666">
                  <a:extLst>
                    <a:ext uri="{9D8B030D-6E8A-4147-A177-3AD203B41FA5}">
                      <a16:colId xmlns:a16="http://schemas.microsoft.com/office/drawing/2014/main" xmlns="" val="20002"/>
                    </a:ext>
                  </a:extLst>
                </a:gridCol>
              </a:tblGrid>
              <a:tr h="511351">
                <a:tc>
                  <a:txBody>
                    <a:bodyPr/>
                    <a:lstStyle/>
                    <a:p>
                      <a:pPr algn="ctr">
                        <a:lnSpc>
                          <a:spcPct val="150000"/>
                        </a:lnSpc>
                        <a:spcAft>
                          <a:spcPts val="1000"/>
                        </a:spcAft>
                      </a:pPr>
                      <a:r>
                        <a:rPr lang="en-US" sz="1200" b="1" dirty="0">
                          <a:solidFill>
                            <a:srgbClr val="000000"/>
                          </a:solidFill>
                          <a:latin typeface="Calibri"/>
                          <a:ea typeface="Calibri"/>
                          <a:cs typeface="Times New Roman"/>
                        </a:rPr>
                        <a:t>PIN NO.</a:t>
                      </a:r>
                      <a:endParaRPr lang="en-IN" sz="1200" dirty="0">
                        <a:latin typeface="Calibri"/>
                        <a:ea typeface="Calibri"/>
                        <a:cs typeface="Times New Roman"/>
                      </a:endParaRPr>
                    </a:p>
                  </a:txBody>
                  <a:tcPr marL="31214" marR="312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1950"/>
                        </a:spcAft>
                      </a:pPr>
                      <a:r>
                        <a:rPr lang="en-US" sz="1200" b="1" dirty="0">
                          <a:solidFill>
                            <a:srgbClr val="000000"/>
                          </a:solidFill>
                          <a:latin typeface="Calibri"/>
                          <a:ea typeface="Calibri"/>
                          <a:cs typeface="Times New Roman"/>
                        </a:rPr>
                        <a:t>FUNCTION</a:t>
                      </a:r>
                      <a:endParaRPr lang="en-IN" sz="1200" dirty="0">
                        <a:latin typeface="Calibri"/>
                        <a:ea typeface="Calibri"/>
                        <a:cs typeface="Times New Roman"/>
                      </a:endParaRPr>
                    </a:p>
                  </a:txBody>
                  <a:tcPr marL="31214" marR="312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1000"/>
                        </a:spcAft>
                      </a:pPr>
                      <a:r>
                        <a:rPr lang="en-US" sz="1200" b="1">
                          <a:solidFill>
                            <a:srgbClr val="000000"/>
                          </a:solidFill>
                          <a:latin typeface="Calibri"/>
                          <a:ea typeface="Calibri"/>
                          <a:cs typeface="Times New Roman"/>
                        </a:rPr>
                        <a:t>NAME</a:t>
                      </a:r>
                      <a:endParaRPr lang="en-IN" sz="1200">
                        <a:latin typeface="Calibri"/>
                        <a:ea typeface="Calibri"/>
                        <a:cs typeface="Times New Roman"/>
                      </a:endParaRPr>
                    </a:p>
                  </a:txBody>
                  <a:tcPr marL="31214" marR="312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255675">
                <a:tc>
                  <a:txBody>
                    <a:bodyPr/>
                    <a:lstStyle/>
                    <a:p>
                      <a:pPr>
                        <a:lnSpc>
                          <a:spcPct val="150000"/>
                        </a:lnSpc>
                        <a:spcAft>
                          <a:spcPts val="1000"/>
                        </a:spcAft>
                      </a:pPr>
                      <a:r>
                        <a:rPr lang="en-US" sz="1200">
                          <a:solidFill>
                            <a:srgbClr val="000000"/>
                          </a:solidFill>
                          <a:latin typeface="Calibri"/>
                          <a:ea typeface="Calibri"/>
                          <a:cs typeface="Times New Roman"/>
                        </a:rPr>
                        <a:t>1</a:t>
                      </a:r>
                      <a:endParaRPr lang="en-IN" sz="1200">
                        <a:latin typeface="Calibri"/>
                        <a:ea typeface="Calibri"/>
                        <a:cs typeface="Times New Roman"/>
                      </a:endParaRPr>
                    </a:p>
                  </a:txBody>
                  <a:tcPr marL="31214" marR="312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1950"/>
                        </a:spcAft>
                      </a:pPr>
                      <a:r>
                        <a:rPr lang="en-US" sz="1200">
                          <a:solidFill>
                            <a:srgbClr val="000000"/>
                          </a:solidFill>
                          <a:latin typeface="Calibri"/>
                          <a:ea typeface="Calibri"/>
                          <a:cs typeface="Times New Roman"/>
                        </a:rPr>
                        <a:t>Ground (0V)</a:t>
                      </a:r>
                      <a:endParaRPr lang="en-IN" sz="1200">
                        <a:latin typeface="Calibri"/>
                        <a:ea typeface="Calibri"/>
                        <a:cs typeface="Times New Roman"/>
                      </a:endParaRPr>
                    </a:p>
                  </a:txBody>
                  <a:tcPr marL="31214" marR="312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1000"/>
                        </a:spcAft>
                      </a:pPr>
                      <a:r>
                        <a:rPr lang="en-US" sz="1200">
                          <a:solidFill>
                            <a:srgbClr val="000000"/>
                          </a:solidFill>
                          <a:latin typeface="Calibri"/>
                          <a:ea typeface="Calibri"/>
                          <a:cs typeface="Times New Roman"/>
                        </a:rPr>
                        <a:t>Ground</a:t>
                      </a:r>
                      <a:endParaRPr lang="en-IN" sz="1200">
                        <a:latin typeface="Calibri"/>
                        <a:ea typeface="Calibri"/>
                        <a:cs typeface="Times New Roman"/>
                      </a:endParaRPr>
                    </a:p>
                  </a:txBody>
                  <a:tcPr marL="31214" marR="312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255675">
                <a:tc>
                  <a:txBody>
                    <a:bodyPr/>
                    <a:lstStyle/>
                    <a:p>
                      <a:pPr>
                        <a:lnSpc>
                          <a:spcPct val="150000"/>
                        </a:lnSpc>
                        <a:spcAft>
                          <a:spcPts val="1000"/>
                        </a:spcAft>
                      </a:pPr>
                      <a:r>
                        <a:rPr lang="en-US" sz="1200">
                          <a:solidFill>
                            <a:srgbClr val="000000"/>
                          </a:solidFill>
                          <a:latin typeface="Calibri"/>
                          <a:ea typeface="Calibri"/>
                          <a:cs typeface="Times New Roman"/>
                        </a:rPr>
                        <a:t>2</a:t>
                      </a:r>
                      <a:endParaRPr lang="en-IN" sz="1200">
                        <a:latin typeface="Calibri"/>
                        <a:ea typeface="Calibri"/>
                        <a:cs typeface="Times New Roman"/>
                      </a:endParaRPr>
                    </a:p>
                  </a:txBody>
                  <a:tcPr marL="31214" marR="312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1950"/>
                        </a:spcAft>
                      </a:pPr>
                      <a:r>
                        <a:rPr lang="en-US" sz="1200">
                          <a:solidFill>
                            <a:srgbClr val="000000"/>
                          </a:solidFill>
                          <a:latin typeface="Calibri"/>
                          <a:ea typeface="Calibri"/>
                          <a:cs typeface="Times New Roman"/>
                        </a:rPr>
                        <a:t>Supply voltage; 5V (4.7V – 5.3V)</a:t>
                      </a:r>
                      <a:endParaRPr lang="en-IN" sz="1200">
                        <a:latin typeface="Calibri"/>
                        <a:ea typeface="Calibri"/>
                        <a:cs typeface="Times New Roman"/>
                      </a:endParaRPr>
                    </a:p>
                  </a:txBody>
                  <a:tcPr marL="31214" marR="312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1950"/>
                        </a:spcAft>
                      </a:pPr>
                      <a:r>
                        <a:rPr lang="en-US" sz="1200">
                          <a:solidFill>
                            <a:srgbClr val="000000"/>
                          </a:solidFill>
                          <a:latin typeface="Calibri"/>
                          <a:ea typeface="Calibri"/>
                          <a:cs typeface="Times New Roman"/>
                        </a:rPr>
                        <a:t> VCC</a:t>
                      </a:r>
                      <a:endParaRPr lang="en-IN" sz="1200">
                        <a:latin typeface="Calibri"/>
                        <a:ea typeface="Calibri"/>
                        <a:cs typeface="Times New Roman"/>
                      </a:endParaRPr>
                    </a:p>
                  </a:txBody>
                  <a:tcPr marL="31214" marR="312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767027">
                <a:tc>
                  <a:txBody>
                    <a:bodyPr/>
                    <a:lstStyle/>
                    <a:p>
                      <a:pPr>
                        <a:lnSpc>
                          <a:spcPct val="150000"/>
                        </a:lnSpc>
                        <a:spcAft>
                          <a:spcPts val="1000"/>
                        </a:spcAft>
                      </a:pPr>
                      <a:r>
                        <a:rPr lang="en-US" sz="1200">
                          <a:solidFill>
                            <a:srgbClr val="000000"/>
                          </a:solidFill>
                          <a:latin typeface="Calibri"/>
                          <a:ea typeface="Calibri"/>
                          <a:cs typeface="Times New Roman"/>
                        </a:rPr>
                        <a:t>3</a:t>
                      </a:r>
                      <a:endParaRPr lang="en-IN" sz="1200">
                        <a:latin typeface="Calibri"/>
                        <a:ea typeface="Calibri"/>
                        <a:cs typeface="Times New Roman"/>
                      </a:endParaRPr>
                    </a:p>
                  </a:txBody>
                  <a:tcPr marL="31214" marR="312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1950"/>
                        </a:spcAft>
                      </a:pPr>
                      <a:r>
                        <a:rPr lang="en-US" sz="1200" dirty="0">
                          <a:solidFill>
                            <a:srgbClr val="000000"/>
                          </a:solidFill>
                          <a:latin typeface="Calibri"/>
                          <a:ea typeface="Calibri"/>
                          <a:cs typeface="Times New Roman"/>
                        </a:rPr>
                        <a:t>Contrast adjustment; the best way is to use a variable resistor such as a potentiometer. The output of the potentiometer is connected to this pin. Rotate the potentiometer knob forward and backwards to adjust the LCD contrast.</a:t>
                      </a:r>
                      <a:endParaRPr lang="en-IN" sz="1200" dirty="0">
                        <a:latin typeface="Calibri"/>
                        <a:ea typeface="Calibri"/>
                        <a:cs typeface="Times New Roman"/>
                      </a:endParaRPr>
                    </a:p>
                  </a:txBody>
                  <a:tcPr marL="31214" marR="312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1950"/>
                        </a:spcAft>
                      </a:pPr>
                      <a:r>
                        <a:rPr lang="en-US" sz="1200">
                          <a:solidFill>
                            <a:srgbClr val="000000"/>
                          </a:solidFill>
                          <a:latin typeface="Calibri"/>
                          <a:ea typeface="Calibri"/>
                          <a:cs typeface="Times New Roman"/>
                        </a:rPr>
                        <a:t> Vo / VEE</a:t>
                      </a:r>
                      <a:endParaRPr lang="en-IN" sz="1200">
                        <a:latin typeface="Calibri"/>
                        <a:ea typeface="Calibri"/>
                        <a:cs typeface="Times New Roman"/>
                      </a:endParaRPr>
                    </a:p>
                  </a:txBody>
                  <a:tcPr marL="31214" marR="312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511351">
                <a:tc>
                  <a:txBody>
                    <a:bodyPr/>
                    <a:lstStyle/>
                    <a:p>
                      <a:pPr>
                        <a:lnSpc>
                          <a:spcPct val="150000"/>
                        </a:lnSpc>
                        <a:spcAft>
                          <a:spcPts val="1000"/>
                        </a:spcAft>
                      </a:pPr>
                      <a:r>
                        <a:rPr lang="en-US" sz="1200">
                          <a:solidFill>
                            <a:srgbClr val="000000"/>
                          </a:solidFill>
                          <a:latin typeface="Calibri"/>
                          <a:ea typeface="Calibri"/>
                          <a:cs typeface="Times New Roman"/>
                        </a:rPr>
                        <a:t>4</a:t>
                      </a:r>
                      <a:endParaRPr lang="en-IN" sz="1200">
                        <a:latin typeface="Calibri"/>
                        <a:ea typeface="Calibri"/>
                        <a:cs typeface="Times New Roman"/>
                      </a:endParaRPr>
                    </a:p>
                  </a:txBody>
                  <a:tcPr marL="31214" marR="312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1000"/>
                        </a:spcAft>
                      </a:pPr>
                      <a:r>
                        <a:rPr lang="en-US" sz="1200">
                          <a:solidFill>
                            <a:srgbClr val="000000"/>
                          </a:solidFill>
                          <a:latin typeface="Calibri"/>
                          <a:ea typeface="Calibri"/>
                          <a:cs typeface="Times New Roman"/>
                        </a:rPr>
                        <a:t>Selects command register when low, and data register when high</a:t>
                      </a:r>
                      <a:endParaRPr lang="en-IN" sz="1200">
                        <a:latin typeface="Calibri"/>
                        <a:ea typeface="Calibri"/>
                        <a:cs typeface="Times New Roman"/>
                      </a:endParaRPr>
                    </a:p>
                  </a:txBody>
                  <a:tcPr marL="31214" marR="312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1000"/>
                        </a:spcAft>
                      </a:pPr>
                      <a:r>
                        <a:rPr lang="en-US" sz="1200">
                          <a:solidFill>
                            <a:srgbClr val="000000"/>
                          </a:solidFill>
                          <a:latin typeface="Calibri"/>
                          <a:ea typeface="Calibri"/>
                          <a:cs typeface="Times New Roman"/>
                        </a:rPr>
                        <a:t>RS (Register Select )</a:t>
                      </a:r>
                      <a:endParaRPr lang="en-IN" sz="1200">
                        <a:latin typeface="Calibri"/>
                        <a:ea typeface="Calibri"/>
                        <a:cs typeface="Times New Roman"/>
                      </a:endParaRPr>
                    </a:p>
                  </a:txBody>
                  <a:tcPr marL="31214" marR="312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255675">
                <a:tc>
                  <a:txBody>
                    <a:bodyPr/>
                    <a:lstStyle/>
                    <a:p>
                      <a:pPr>
                        <a:lnSpc>
                          <a:spcPct val="150000"/>
                        </a:lnSpc>
                        <a:spcAft>
                          <a:spcPts val="1000"/>
                        </a:spcAft>
                      </a:pPr>
                      <a:r>
                        <a:rPr lang="en-US" sz="1200">
                          <a:solidFill>
                            <a:srgbClr val="000000"/>
                          </a:solidFill>
                          <a:latin typeface="Calibri"/>
                          <a:ea typeface="Calibri"/>
                          <a:cs typeface="Times New Roman"/>
                        </a:rPr>
                        <a:t>5</a:t>
                      </a:r>
                      <a:endParaRPr lang="en-IN" sz="1200">
                        <a:latin typeface="Calibri"/>
                        <a:ea typeface="Calibri"/>
                        <a:cs typeface="Times New Roman"/>
                      </a:endParaRPr>
                    </a:p>
                  </a:txBody>
                  <a:tcPr marL="31214" marR="312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1000"/>
                        </a:spcAft>
                      </a:pPr>
                      <a:r>
                        <a:rPr lang="en-US" sz="1200" dirty="0">
                          <a:solidFill>
                            <a:srgbClr val="000000"/>
                          </a:solidFill>
                          <a:latin typeface="Calibri"/>
                          <a:ea typeface="Calibri"/>
                          <a:cs typeface="Times New Roman"/>
                        </a:rPr>
                        <a:t>Low to write to the register; High to read from the register</a:t>
                      </a:r>
                      <a:endParaRPr lang="en-IN" sz="1200" dirty="0">
                        <a:latin typeface="Calibri"/>
                        <a:ea typeface="Calibri"/>
                        <a:cs typeface="Times New Roman"/>
                      </a:endParaRPr>
                    </a:p>
                  </a:txBody>
                  <a:tcPr marL="31214" marR="312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1000"/>
                        </a:spcAft>
                      </a:pPr>
                      <a:r>
                        <a:rPr lang="en-US" sz="1200">
                          <a:solidFill>
                            <a:srgbClr val="000000"/>
                          </a:solidFill>
                          <a:latin typeface="Calibri"/>
                          <a:ea typeface="Calibri"/>
                          <a:cs typeface="Times New Roman"/>
                        </a:rPr>
                        <a:t>Read/write</a:t>
                      </a:r>
                      <a:endParaRPr lang="en-IN" sz="1200">
                        <a:latin typeface="Calibri"/>
                        <a:ea typeface="Calibri"/>
                        <a:cs typeface="Times New Roman"/>
                      </a:endParaRPr>
                    </a:p>
                  </a:txBody>
                  <a:tcPr marL="31214" marR="312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767027">
                <a:tc>
                  <a:txBody>
                    <a:bodyPr/>
                    <a:lstStyle/>
                    <a:p>
                      <a:pPr>
                        <a:lnSpc>
                          <a:spcPct val="150000"/>
                        </a:lnSpc>
                        <a:spcAft>
                          <a:spcPts val="1000"/>
                        </a:spcAft>
                      </a:pPr>
                      <a:r>
                        <a:rPr lang="en-US" sz="1200">
                          <a:solidFill>
                            <a:srgbClr val="000000"/>
                          </a:solidFill>
                          <a:latin typeface="Calibri"/>
                          <a:ea typeface="Calibri"/>
                          <a:cs typeface="Times New Roman"/>
                        </a:rPr>
                        <a:t>6</a:t>
                      </a:r>
                      <a:endParaRPr lang="en-IN" sz="1200">
                        <a:latin typeface="Calibri"/>
                        <a:ea typeface="Calibri"/>
                        <a:cs typeface="Times New Roman"/>
                      </a:endParaRPr>
                    </a:p>
                  </a:txBody>
                  <a:tcPr marL="31214" marR="312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1000"/>
                        </a:spcAft>
                      </a:pPr>
                      <a:r>
                        <a:rPr lang="en-US" sz="1200" dirty="0">
                          <a:solidFill>
                            <a:srgbClr val="000000"/>
                          </a:solidFill>
                          <a:latin typeface="Calibri"/>
                          <a:ea typeface="Calibri"/>
                          <a:cs typeface="Times New Roman"/>
                        </a:rPr>
                        <a:t>Sends data to data pins when a high to low pulse is given; Extra voltage push is required to execute the instruction and EN(enable) signal is used for this purpose. Usually, we make it en=0 and when we want to execute the instruction we make it high en=1 for some milliseconds. After this we again make it ground that is, en=0.</a:t>
                      </a:r>
                      <a:endParaRPr lang="en-IN" sz="1200" dirty="0">
                        <a:latin typeface="Calibri"/>
                        <a:ea typeface="Calibri"/>
                        <a:cs typeface="Times New Roman"/>
                      </a:endParaRPr>
                    </a:p>
                  </a:txBody>
                  <a:tcPr marL="31214" marR="312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1000"/>
                        </a:spcAft>
                      </a:pPr>
                      <a:r>
                        <a:rPr lang="en-US" sz="1200">
                          <a:solidFill>
                            <a:srgbClr val="000000"/>
                          </a:solidFill>
                          <a:latin typeface="Calibri"/>
                          <a:ea typeface="Calibri"/>
                          <a:cs typeface="Times New Roman"/>
                        </a:rPr>
                        <a:t>Enable</a:t>
                      </a:r>
                      <a:endParaRPr lang="en-IN" sz="1200">
                        <a:latin typeface="Calibri"/>
                        <a:ea typeface="Calibri"/>
                        <a:cs typeface="Times New Roman"/>
                      </a:endParaRPr>
                    </a:p>
                  </a:txBody>
                  <a:tcPr marL="31214" marR="312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255675">
                <a:tc>
                  <a:txBody>
                    <a:bodyPr/>
                    <a:lstStyle/>
                    <a:p>
                      <a:pPr>
                        <a:lnSpc>
                          <a:spcPct val="150000"/>
                        </a:lnSpc>
                        <a:spcAft>
                          <a:spcPts val="1000"/>
                        </a:spcAft>
                      </a:pPr>
                      <a:r>
                        <a:rPr lang="en-US" sz="1200">
                          <a:solidFill>
                            <a:srgbClr val="000000"/>
                          </a:solidFill>
                          <a:latin typeface="Calibri"/>
                          <a:ea typeface="Calibri"/>
                          <a:cs typeface="Times New Roman"/>
                        </a:rPr>
                        <a:t>7</a:t>
                      </a:r>
                      <a:endParaRPr lang="en-IN" sz="1200">
                        <a:latin typeface="Calibri"/>
                        <a:ea typeface="Calibri"/>
                        <a:cs typeface="Times New Roman"/>
                      </a:endParaRPr>
                    </a:p>
                  </a:txBody>
                  <a:tcPr marL="31214" marR="312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8">
                  <a:txBody>
                    <a:bodyPr/>
                    <a:lstStyle/>
                    <a:p>
                      <a:pPr>
                        <a:lnSpc>
                          <a:spcPct val="150000"/>
                        </a:lnSpc>
                        <a:spcAft>
                          <a:spcPts val="1000"/>
                        </a:spcAft>
                      </a:pPr>
                      <a:r>
                        <a:rPr lang="en-US" sz="1200" dirty="0">
                          <a:solidFill>
                            <a:srgbClr val="000000"/>
                          </a:solidFill>
                          <a:latin typeface="Calibri"/>
                          <a:ea typeface="Calibri"/>
                          <a:cs typeface="Times New Roman"/>
                        </a:rPr>
                        <a:t>8-bit data pins</a:t>
                      </a:r>
                      <a:endParaRPr lang="en-IN" sz="1200" dirty="0">
                        <a:latin typeface="Calibri"/>
                        <a:ea typeface="Calibri"/>
                        <a:cs typeface="Times New Roman"/>
                      </a:endParaRPr>
                    </a:p>
                  </a:txBody>
                  <a:tcPr marL="31214" marR="312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1000"/>
                        </a:spcAft>
                      </a:pPr>
                      <a:r>
                        <a:rPr lang="en-US" sz="1200">
                          <a:solidFill>
                            <a:srgbClr val="000000"/>
                          </a:solidFill>
                          <a:latin typeface="Calibri"/>
                          <a:ea typeface="Calibri"/>
                          <a:cs typeface="Times New Roman"/>
                        </a:rPr>
                        <a:t>DB0</a:t>
                      </a:r>
                      <a:endParaRPr lang="en-IN" sz="1200">
                        <a:latin typeface="Calibri"/>
                        <a:ea typeface="Calibri"/>
                        <a:cs typeface="Times New Roman"/>
                      </a:endParaRPr>
                    </a:p>
                  </a:txBody>
                  <a:tcPr marL="31214" marR="312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255675">
                <a:tc>
                  <a:txBody>
                    <a:bodyPr/>
                    <a:lstStyle/>
                    <a:p>
                      <a:pPr>
                        <a:lnSpc>
                          <a:spcPct val="150000"/>
                        </a:lnSpc>
                        <a:spcAft>
                          <a:spcPts val="1000"/>
                        </a:spcAft>
                      </a:pPr>
                      <a:r>
                        <a:rPr lang="en-US" sz="1200">
                          <a:solidFill>
                            <a:srgbClr val="000000"/>
                          </a:solidFill>
                          <a:latin typeface="Calibri"/>
                          <a:ea typeface="Calibri"/>
                          <a:cs typeface="Times New Roman"/>
                        </a:rPr>
                        <a:t>8</a:t>
                      </a:r>
                      <a:endParaRPr lang="en-IN" sz="1200">
                        <a:latin typeface="Calibri"/>
                        <a:ea typeface="Calibri"/>
                        <a:cs typeface="Times New Roman"/>
                      </a:endParaRPr>
                    </a:p>
                  </a:txBody>
                  <a:tcPr marL="31214" marR="312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nSpc>
                          <a:spcPct val="150000"/>
                        </a:lnSpc>
                        <a:spcAft>
                          <a:spcPts val="1000"/>
                        </a:spcAft>
                      </a:pPr>
                      <a:r>
                        <a:rPr lang="en-US" sz="1200">
                          <a:solidFill>
                            <a:srgbClr val="000000"/>
                          </a:solidFill>
                          <a:latin typeface="Calibri"/>
                          <a:ea typeface="Calibri"/>
                          <a:cs typeface="Times New Roman"/>
                        </a:rPr>
                        <a:t>DB1</a:t>
                      </a:r>
                      <a:endParaRPr lang="en-IN" sz="1200">
                        <a:latin typeface="Calibri"/>
                        <a:ea typeface="Calibri"/>
                        <a:cs typeface="Times New Roman"/>
                      </a:endParaRPr>
                    </a:p>
                  </a:txBody>
                  <a:tcPr marL="31214" marR="312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255675">
                <a:tc>
                  <a:txBody>
                    <a:bodyPr/>
                    <a:lstStyle/>
                    <a:p>
                      <a:pPr>
                        <a:lnSpc>
                          <a:spcPct val="150000"/>
                        </a:lnSpc>
                        <a:spcAft>
                          <a:spcPts val="1000"/>
                        </a:spcAft>
                      </a:pPr>
                      <a:r>
                        <a:rPr lang="en-US" sz="1200">
                          <a:solidFill>
                            <a:srgbClr val="000000"/>
                          </a:solidFill>
                          <a:latin typeface="Calibri"/>
                          <a:ea typeface="Calibri"/>
                          <a:cs typeface="Times New Roman"/>
                        </a:rPr>
                        <a:t>9</a:t>
                      </a:r>
                      <a:endParaRPr lang="en-IN" sz="1200">
                        <a:latin typeface="Calibri"/>
                        <a:ea typeface="Calibri"/>
                        <a:cs typeface="Times New Roman"/>
                      </a:endParaRPr>
                    </a:p>
                  </a:txBody>
                  <a:tcPr marL="31214" marR="312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nSpc>
                          <a:spcPct val="150000"/>
                        </a:lnSpc>
                        <a:spcAft>
                          <a:spcPts val="1000"/>
                        </a:spcAft>
                      </a:pPr>
                      <a:r>
                        <a:rPr lang="en-US" sz="1200">
                          <a:solidFill>
                            <a:srgbClr val="000000"/>
                          </a:solidFill>
                          <a:latin typeface="Calibri"/>
                          <a:ea typeface="Calibri"/>
                          <a:cs typeface="Times New Roman"/>
                        </a:rPr>
                        <a:t>DB2</a:t>
                      </a:r>
                      <a:endParaRPr lang="en-IN" sz="1200">
                        <a:latin typeface="Calibri"/>
                        <a:ea typeface="Calibri"/>
                        <a:cs typeface="Times New Roman"/>
                      </a:endParaRPr>
                    </a:p>
                  </a:txBody>
                  <a:tcPr marL="31214" marR="312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255675">
                <a:tc>
                  <a:txBody>
                    <a:bodyPr/>
                    <a:lstStyle/>
                    <a:p>
                      <a:pPr>
                        <a:lnSpc>
                          <a:spcPct val="150000"/>
                        </a:lnSpc>
                        <a:spcAft>
                          <a:spcPts val="1000"/>
                        </a:spcAft>
                      </a:pPr>
                      <a:r>
                        <a:rPr lang="en-US" sz="1200">
                          <a:solidFill>
                            <a:srgbClr val="000000"/>
                          </a:solidFill>
                          <a:latin typeface="Calibri"/>
                          <a:ea typeface="Calibri"/>
                          <a:cs typeface="Times New Roman"/>
                        </a:rPr>
                        <a:t>10</a:t>
                      </a:r>
                      <a:endParaRPr lang="en-IN" sz="1200">
                        <a:latin typeface="Calibri"/>
                        <a:ea typeface="Calibri"/>
                        <a:cs typeface="Times New Roman"/>
                      </a:endParaRPr>
                    </a:p>
                  </a:txBody>
                  <a:tcPr marL="31214" marR="312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nSpc>
                          <a:spcPct val="150000"/>
                        </a:lnSpc>
                        <a:spcAft>
                          <a:spcPts val="1000"/>
                        </a:spcAft>
                      </a:pPr>
                      <a:r>
                        <a:rPr lang="en-US" sz="1200" dirty="0">
                          <a:solidFill>
                            <a:srgbClr val="000000"/>
                          </a:solidFill>
                          <a:latin typeface="Calibri"/>
                          <a:ea typeface="Calibri"/>
                          <a:cs typeface="Times New Roman"/>
                        </a:rPr>
                        <a:t>DB3</a:t>
                      </a:r>
                      <a:endParaRPr lang="en-IN" sz="1200" dirty="0">
                        <a:latin typeface="Calibri"/>
                        <a:ea typeface="Calibri"/>
                        <a:cs typeface="Times New Roman"/>
                      </a:endParaRPr>
                    </a:p>
                  </a:txBody>
                  <a:tcPr marL="31214" marR="312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255675">
                <a:tc>
                  <a:txBody>
                    <a:bodyPr/>
                    <a:lstStyle/>
                    <a:p>
                      <a:pPr>
                        <a:lnSpc>
                          <a:spcPct val="150000"/>
                        </a:lnSpc>
                        <a:spcAft>
                          <a:spcPts val="1000"/>
                        </a:spcAft>
                      </a:pPr>
                      <a:r>
                        <a:rPr lang="en-US" sz="1200">
                          <a:solidFill>
                            <a:srgbClr val="000000"/>
                          </a:solidFill>
                          <a:latin typeface="Calibri"/>
                          <a:ea typeface="Calibri"/>
                          <a:cs typeface="Times New Roman"/>
                        </a:rPr>
                        <a:t>11</a:t>
                      </a:r>
                      <a:endParaRPr lang="en-IN" sz="1200">
                        <a:latin typeface="Calibri"/>
                        <a:ea typeface="Calibri"/>
                        <a:cs typeface="Times New Roman"/>
                      </a:endParaRPr>
                    </a:p>
                  </a:txBody>
                  <a:tcPr marL="31214" marR="312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nSpc>
                          <a:spcPct val="150000"/>
                        </a:lnSpc>
                        <a:spcAft>
                          <a:spcPts val="1000"/>
                        </a:spcAft>
                      </a:pPr>
                      <a:r>
                        <a:rPr lang="en-US" sz="1200">
                          <a:solidFill>
                            <a:srgbClr val="000000"/>
                          </a:solidFill>
                          <a:latin typeface="Calibri"/>
                          <a:ea typeface="Calibri"/>
                          <a:cs typeface="Times New Roman"/>
                        </a:rPr>
                        <a:t>DB4</a:t>
                      </a:r>
                      <a:endParaRPr lang="en-IN" sz="1200">
                        <a:latin typeface="Calibri"/>
                        <a:ea typeface="Calibri"/>
                        <a:cs typeface="Times New Roman"/>
                      </a:endParaRPr>
                    </a:p>
                  </a:txBody>
                  <a:tcPr marL="31214" marR="312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1"/>
                  </a:ext>
                </a:extLst>
              </a:tr>
              <a:tr h="255675">
                <a:tc>
                  <a:txBody>
                    <a:bodyPr/>
                    <a:lstStyle/>
                    <a:p>
                      <a:pPr>
                        <a:lnSpc>
                          <a:spcPct val="150000"/>
                        </a:lnSpc>
                        <a:spcAft>
                          <a:spcPts val="1000"/>
                        </a:spcAft>
                      </a:pPr>
                      <a:r>
                        <a:rPr lang="en-US" sz="1200">
                          <a:solidFill>
                            <a:srgbClr val="000000"/>
                          </a:solidFill>
                          <a:latin typeface="Calibri"/>
                          <a:ea typeface="Calibri"/>
                          <a:cs typeface="Times New Roman"/>
                        </a:rPr>
                        <a:t>12</a:t>
                      </a:r>
                      <a:endParaRPr lang="en-IN" sz="1200">
                        <a:latin typeface="Calibri"/>
                        <a:ea typeface="Calibri"/>
                        <a:cs typeface="Times New Roman"/>
                      </a:endParaRPr>
                    </a:p>
                  </a:txBody>
                  <a:tcPr marL="31214" marR="312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nSpc>
                          <a:spcPct val="150000"/>
                        </a:lnSpc>
                        <a:spcAft>
                          <a:spcPts val="1000"/>
                        </a:spcAft>
                      </a:pPr>
                      <a:r>
                        <a:rPr lang="en-US" sz="1200">
                          <a:solidFill>
                            <a:srgbClr val="000000"/>
                          </a:solidFill>
                          <a:latin typeface="Calibri"/>
                          <a:ea typeface="Calibri"/>
                          <a:cs typeface="Times New Roman"/>
                        </a:rPr>
                        <a:t>DB5</a:t>
                      </a:r>
                      <a:endParaRPr lang="en-IN" sz="1200">
                        <a:latin typeface="Calibri"/>
                        <a:ea typeface="Calibri"/>
                        <a:cs typeface="Times New Roman"/>
                      </a:endParaRPr>
                    </a:p>
                  </a:txBody>
                  <a:tcPr marL="31214" marR="312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2"/>
                  </a:ext>
                </a:extLst>
              </a:tr>
              <a:tr h="255675">
                <a:tc>
                  <a:txBody>
                    <a:bodyPr/>
                    <a:lstStyle/>
                    <a:p>
                      <a:pPr>
                        <a:lnSpc>
                          <a:spcPct val="150000"/>
                        </a:lnSpc>
                        <a:spcAft>
                          <a:spcPts val="1000"/>
                        </a:spcAft>
                      </a:pPr>
                      <a:r>
                        <a:rPr lang="en-US" sz="1200">
                          <a:solidFill>
                            <a:srgbClr val="000000"/>
                          </a:solidFill>
                          <a:latin typeface="Calibri"/>
                          <a:ea typeface="Calibri"/>
                          <a:cs typeface="Times New Roman"/>
                        </a:rPr>
                        <a:t>13</a:t>
                      </a:r>
                      <a:endParaRPr lang="en-IN" sz="1200">
                        <a:latin typeface="Calibri"/>
                        <a:ea typeface="Calibri"/>
                        <a:cs typeface="Times New Roman"/>
                      </a:endParaRPr>
                    </a:p>
                  </a:txBody>
                  <a:tcPr marL="31214" marR="312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nSpc>
                          <a:spcPct val="150000"/>
                        </a:lnSpc>
                        <a:spcAft>
                          <a:spcPts val="1000"/>
                        </a:spcAft>
                      </a:pPr>
                      <a:r>
                        <a:rPr lang="en-US" sz="1200">
                          <a:solidFill>
                            <a:srgbClr val="000000"/>
                          </a:solidFill>
                          <a:latin typeface="Calibri"/>
                          <a:ea typeface="Calibri"/>
                          <a:cs typeface="Times New Roman"/>
                        </a:rPr>
                        <a:t>DB6</a:t>
                      </a:r>
                      <a:endParaRPr lang="en-IN" sz="1200">
                        <a:latin typeface="Calibri"/>
                        <a:ea typeface="Calibri"/>
                        <a:cs typeface="Times New Roman"/>
                      </a:endParaRPr>
                    </a:p>
                  </a:txBody>
                  <a:tcPr marL="31214" marR="312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3"/>
                  </a:ext>
                </a:extLst>
              </a:tr>
              <a:tr h="255675">
                <a:tc>
                  <a:txBody>
                    <a:bodyPr/>
                    <a:lstStyle/>
                    <a:p>
                      <a:pPr>
                        <a:lnSpc>
                          <a:spcPct val="150000"/>
                        </a:lnSpc>
                        <a:spcAft>
                          <a:spcPts val="1000"/>
                        </a:spcAft>
                      </a:pPr>
                      <a:r>
                        <a:rPr lang="en-US" sz="1200">
                          <a:solidFill>
                            <a:srgbClr val="000000"/>
                          </a:solidFill>
                          <a:latin typeface="Calibri"/>
                          <a:ea typeface="Calibri"/>
                          <a:cs typeface="Times New Roman"/>
                        </a:rPr>
                        <a:t>14</a:t>
                      </a:r>
                      <a:endParaRPr lang="en-IN" sz="1200">
                        <a:latin typeface="Calibri"/>
                        <a:ea typeface="Calibri"/>
                        <a:cs typeface="Times New Roman"/>
                      </a:endParaRPr>
                    </a:p>
                  </a:txBody>
                  <a:tcPr marL="31214" marR="312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nSpc>
                          <a:spcPct val="150000"/>
                        </a:lnSpc>
                        <a:spcAft>
                          <a:spcPts val="1000"/>
                        </a:spcAft>
                      </a:pPr>
                      <a:r>
                        <a:rPr lang="en-US" sz="1200">
                          <a:solidFill>
                            <a:srgbClr val="000000"/>
                          </a:solidFill>
                          <a:latin typeface="Calibri"/>
                          <a:ea typeface="Calibri"/>
                          <a:cs typeface="Times New Roman"/>
                        </a:rPr>
                        <a:t>DB7</a:t>
                      </a:r>
                      <a:endParaRPr lang="en-IN" sz="1200">
                        <a:latin typeface="Calibri"/>
                        <a:ea typeface="Calibri"/>
                        <a:cs typeface="Times New Roman"/>
                      </a:endParaRPr>
                    </a:p>
                  </a:txBody>
                  <a:tcPr marL="31214" marR="312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4"/>
                  </a:ext>
                </a:extLst>
              </a:tr>
              <a:tr h="255675">
                <a:tc>
                  <a:txBody>
                    <a:bodyPr/>
                    <a:lstStyle/>
                    <a:p>
                      <a:pPr>
                        <a:lnSpc>
                          <a:spcPct val="150000"/>
                        </a:lnSpc>
                        <a:spcAft>
                          <a:spcPts val="1000"/>
                        </a:spcAft>
                      </a:pPr>
                      <a:r>
                        <a:rPr lang="en-US" sz="1200">
                          <a:solidFill>
                            <a:srgbClr val="000000"/>
                          </a:solidFill>
                          <a:latin typeface="Calibri"/>
                          <a:ea typeface="Calibri"/>
                          <a:cs typeface="Times New Roman"/>
                        </a:rPr>
                        <a:t>15</a:t>
                      </a:r>
                      <a:endParaRPr lang="en-IN" sz="1200">
                        <a:latin typeface="Calibri"/>
                        <a:ea typeface="Calibri"/>
                        <a:cs typeface="Times New Roman"/>
                      </a:endParaRPr>
                    </a:p>
                  </a:txBody>
                  <a:tcPr marL="31214" marR="312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1000"/>
                        </a:spcAft>
                      </a:pPr>
                      <a:r>
                        <a:rPr lang="en-US" sz="1200">
                          <a:solidFill>
                            <a:srgbClr val="000000"/>
                          </a:solidFill>
                          <a:latin typeface="Calibri"/>
                          <a:ea typeface="Calibri"/>
                          <a:cs typeface="Times New Roman"/>
                        </a:rPr>
                        <a:t>Backlight VCC (5V)</a:t>
                      </a:r>
                      <a:endParaRPr lang="en-IN" sz="1200">
                        <a:latin typeface="Calibri"/>
                        <a:ea typeface="Calibri"/>
                        <a:cs typeface="Times New Roman"/>
                      </a:endParaRPr>
                    </a:p>
                  </a:txBody>
                  <a:tcPr marL="31214" marR="312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1000"/>
                        </a:spcAft>
                      </a:pPr>
                      <a:r>
                        <a:rPr lang="en-US" sz="1200">
                          <a:solidFill>
                            <a:srgbClr val="000000"/>
                          </a:solidFill>
                          <a:latin typeface="Calibri"/>
                          <a:ea typeface="Calibri"/>
                          <a:cs typeface="Times New Roman"/>
                        </a:rPr>
                        <a:t>Led+</a:t>
                      </a:r>
                      <a:endParaRPr lang="en-IN" sz="1200">
                        <a:latin typeface="Calibri"/>
                        <a:ea typeface="Calibri"/>
                        <a:cs typeface="Times New Roman"/>
                      </a:endParaRPr>
                    </a:p>
                  </a:txBody>
                  <a:tcPr marL="31214" marR="312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5"/>
                  </a:ext>
                </a:extLst>
              </a:tr>
              <a:tr h="255675">
                <a:tc>
                  <a:txBody>
                    <a:bodyPr/>
                    <a:lstStyle/>
                    <a:p>
                      <a:pPr>
                        <a:lnSpc>
                          <a:spcPct val="150000"/>
                        </a:lnSpc>
                        <a:spcAft>
                          <a:spcPts val="1000"/>
                        </a:spcAft>
                      </a:pPr>
                      <a:r>
                        <a:rPr lang="en-US" sz="1200">
                          <a:solidFill>
                            <a:srgbClr val="000000"/>
                          </a:solidFill>
                          <a:latin typeface="Calibri"/>
                          <a:ea typeface="Calibri"/>
                          <a:cs typeface="Times New Roman"/>
                        </a:rPr>
                        <a:t>16</a:t>
                      </a:r>
                      <a:endParaRPr lang="en-IN" sz="1200">
                        <a:latin typeface="Calibri"/>
                        <a:ea typeface="Calibri"/>
                        <a:cs typeface="Times New Roman"/>
                      </a:endParaRPr>
                    </a:p>
                  </a:txBody>
                  <a:tcPr marL="31214" marR="312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1000"/>
                        </a:spcAft>
                      </a:pPr>
                      <a:r>
                        <a:rPr lang="en-US" sz="1200">
                          <a:solidFill>
                            <a:srgbClr val="000000"/>
                          </a:solidFill>
                          <a:latin typeface="Calibri"/>
                          <a:ea typeface="Calibri"/>
                          <a:cs typeface="Times New Roman"/>
                        </a:rPr>
                        <a:t>Backlight Ground (0V)</a:t>
                      </a:r>
                      <a:endParaRPr lang="en-IN" sz="1200">
                        <a:latin typeface="Calibri"/>
                        <a:ea typeface="Calibri"/>
                        <a:cs typeface="Times New Roman"/>
                      </a:endParaRPr>
                    </a:p>
                  </a:txBody>
                  <a:tcPr marL="31214" marR="312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1000"/>
                        </a:spcAft>
                      </a:pPr>
                      <a:r>
                        <a:rPr lang="en-US" sz="1200" dirty="0">
                          <a:solidFill>
                            <a:srgbClr val="000000"/>
                          </a:solidFill>
                          <a:latin typeface="Calibri"/>
                          <a:ea typeface="Calibri"/>
                          <a:cs typeface="Times New Roman"/>
                        </a:rPr>
                        <a:t>Led-</a:t>
                      </a:r>
                      <a:endParaRPr lang="en-IN" sz="1200" dirty="0">
                        <a:latin typeface="Calibri"/>
                        <a:ea typeface="Calibri"/>
                        <a:cs typeface="Times New Roman"/>
                      </a:endParaRPr>
                    </a:p>
                  </a:txBody>
                  <a:tcPr marL="31214" marR="312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6"/>
                  </a:ext>
                </a:extLst>
              </a:tr>
            </a:tbl>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4122572" y="458021"/>
            <a:ext cx="3333750" cy="1438275"/>
          </a:xfrm>
          <a:prstGeom prst="rect">
            <a:avLst/>
          </a:prstGeom>
        </p:spPr>
      </p:pic>
      <p:sp>
        <p:nvSpPr>
          <p:cNvPr id="3" name="TextBox 2"/>
          <p:cNvSpPr txBox="1"/>
          <p:nvPr/>
        </p:nvSpPr>
        <p:spPr>
          <a:xfrm>
            <a:off x="1513490" y="488730"/>
            <a:ext cx="2002220" cy="400110"/>
          </a:xfrm>
          <a:prstGeom prst="rect">
            <a:avLst/>
          </a:prstGeom>
          <a:noFill/>
        </p:spPr>
        <p:txBody>
          <a:bodyPr wrap="square" rtlCol="0">
            <a:spAutoFit/>
          </a:bodyPr>
          <a:lstStyle/>
          <a:p>
            <a:r>
              <a:rPr lang="en-IN" sz="2000" dirty="0">
                <a:latin typeface="Times New Roman" pitchFamily="18" charset="0"/>
                <a:cs typeface="Times New Roman" pitchFamily="18" charset="0"/>
              </a:rPr>
              <a:t>3. Voltage Sensor</a:t>
            </a:r>
          </a:p>
        </p:txBody>
      </p:sp>
      <p:sp>
        <p:nvSpPr>
          <p:cNvPr id="34821" name="Rectangle 5"/>
          <p:cNvSpPr>
            <a:spLocks noChangeArrowheads="1"/>
          </p:cNvSpPr>
          <p:nvPr/>
        </p:nvSpPr>
        <p:spPr bwMode="auto">
          <a:xfrm>
            <a:off x="1245476" y="1962390"/>
            <a:ext cx="8914524" cy="5016758"/>
          </a:xfrm>
          <a:prstGeom prst="rect">
            <a:avLst/>
          </a:prstGeom>
          <a:solidFill>
            <a:srgbClr val="FFFF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SPECIFICATIONS:</a:t>
            </a:r>
            <a: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 </a:t>
            </a:r>
            <a:b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br>
            <a: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Divider ratio: 5:1</a:t>
            </a:r>
            <a:b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br>
            <a: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Resistor Tolerance: 1%</a:t>
            </a:r>
            <a:b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br>
            <a: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Max input</a:t>
            </a:r>
            <a:r>
              <a:rPr kumimoji="0" lang="en-US" sz="2000" b="0" i="0" u="none" strike="noStrike" cap="none" normalizeH="0" baseline="0" dirty="0">
                <a:ln>
                  <a:noFill/>
                </a:ln>
                <a:solidFill>
                  <a:schemeClr val="tx1"/>
                </a:solidFill>
                <a:effectLst/>
                <a:latin typeface="Calibri"/>
                <a:ea typeface="Calibri" pitchFamily="34" charset="0"/>
                <a:cs typeface="Times New Roman" pitchFamily="18" charset="0"/>
              </a:rPr>
              <a:t> </a:t>
            </a:r>
            <a: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voltage: 25V</a:t>
            </a:r>
            <a:r>
              <a:rPr kumimoji="0" lang="en-US" sz="2000" b="0" i="0" u="none" strike="noStrike" cap="none" normalizeH="0" baseline="0" dirty="0">
                <a:ln>
                  <a:noFill/>
                </a:ln>
                <a:solidFill>
                  <a:schemeClr val="tx1"/>
                </a:solidFill>
                <a:effectLst/>
                <a:latin typeface="Calibri"/>
                <a:ea typeface="Calibri" pitchFamily="34" charset="0"/>
                <a:cs typeface="Times New Roman" pitchFamily="18" charset="0"/>
              </a:rPr>
              <a:t> </a:t>
            </a:r>
            <a: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
            </a:r>
            <a:b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br>
            <a: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Resistor Value: 30K/7.5K Ohm</a:t>
            </a:r>
            <a:b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br>
            <a: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
            </a:r>
            <a:b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br>
            <a: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Pin out:</a:t>
            </a:r>
            <a:b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br>
            <a: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
            </a:r>
            <a:b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br>
            <a: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INPUT</a:t>
            </a:r>
            <a:b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br>
            <a: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1....GND</a:t>
            </a:r>
            <a:b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br>
            <a: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2....0-25V</a:t>
            </a:r>
            <a:b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br>
            <a: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
            </a:r>
            <a:b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br>
            <a: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OUTPUT</a:t>
            </a:r>
            <a:b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br>
            <a: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1...Sense</a:t>
            </a:r>
            <a:b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br>
            <a: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2...N/C</a:t>
            </a:r>
            <a:b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br>
            <a: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3...GND</a:t>
            </a:r>
            <a:endParaRPr kumimoji="0" lang="en-US" sz="2000" b="0" i="0" u="none" strike="noStrike" cap="none" normalizeH="0" baseline="0" dirty="0">
              <a:ln>
                <a:noFill/>
              </a:ln>
              <a:solidFill>
                <a:schemeClr val="tx1"/>
              </a:solidFill>
              <a:effectLst/>
              <a:latin typeface="Arial" pitchFamily="34" charset="0"/>
              <a:cs typeface="Arial" pitchFamily="34" charset="0"/>
            </a:endParaRPr>
          </a:p>
        </p:txBody>
      </p:sp>
      <p:pic>
        <p:nvPicPr>
          <p:cNvPr id="10" name="Picture 9" descr="https://i0.wp.com/henrysbench.capnfatz.com/wp-content/uploads/2015/05/Arduino-Voltage-Sensor-Module-Schematic.png"/>
          <p:cNvPicPr/>
          <p:nvPr/>
        </p:nvPicPr>
        <p:blipFill>
          <a:blip r:embed="rId3">
            <a:extLst>
              <a:ext uri="{28A0092B-C50C-407E-A947-70E740481C1C}">
                <a14:useLocalDpi xmlns:a14="http://schemas.microsoft.com/office/drawing/2010/main" val="0"/>
              </a:ext>
            </a:extLst>
          </a:blip>
          <a:srcRect/>
          <a:stretch>
            <a:fillRect/>
          </a:stretch>
        </p:blipFill>
        <p:spPr bwMode="auto">
          <a:xfrm>
            <a:off x="5777623" y="2525439"/>
            <a:ext cx="3429000" cy="3105150"/>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655435" y="807655"/>
            <a:ext cx="1907572" cy="1557173"/>
          </a:xfrm>
          <a:prstGeom prst="rect">
            <a:avLst/>
          </a:prstGeom>
        </p:spPr>
      </p:pic>
      <p:pic>
        <p:nvPicPr>
          <p:cNvPr id="4" name="Picture 3"/>
          <p:cNvPicPr/>
          <p:nvPr/>
        </p:nvPicPr>
        <p:blipFill>
          <a:blip r:embed="rId3"/>
          <a:stretch>
            <a:fillRect/>
          </a:stretch>
        </p:blipFill>
        <p:spPr>
          <a:xfrm>
            <a:off x="6337738" y="362608"/>
            <a:ext cx="2916621" cy="3121572"/>
          </a:xfrm>
          <a:prstGeom prst="rect">
            <a:avLst/>
          </a:prstGeom>
        </p:spPr>
      </p:pic>
      <p:sp>
        <p:nvSpPr>
          <p:cNvPr id="37889" name="Rectangle 1"/>
          <p:cNvSpPr>
            <a:spLocks noChangeArrowheads="1"/>
          </p:cNvSpPr>
          <p:nvPr/>
        </p:nvSpPr>
        <p:spPr bwMode="auto">
          <a:xfrm>
            <a:off x="1072054" y="3178389"/>
            <a:ext cx="9087945" cy="374140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50000"/>
              </a:lnSpc>
              <a:spcBef>
                <a:spcPct val="0"/>
              </a:spcBef>
              <a:spcAft>
                <a:spcPct val="0"/>
              </a:spcAft>
              <a:buClrTx/>
              <a:buSzTx/>
              <a:buFont typeface="Arial" pitchFamily="34" charset="0"/>
              <a:buChar char="•"/>
              <a:tabLst/>
            </a:pPr>
            <a:r>
              <a:rPr kumimoji="0" lang="en-US" sz="160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 The device consists of a precise, low-offset, linear Hall circuit with a copper conduction path located near the surface of the die. </a:t>
            </a:r>
          </a:p>
          <a:p>
            <a:pPr marL="0" marR="0" lvl="0" indent="0" defTabSz="914400" rtl="0" eaLnBrk="1" fontAlgn="base" latinLnBrk="0" hangingPunct="1">
              <a:lnSpc>
                <a:spcPct val="150000"/>
              </a:lnSpc>
              <a:spcBef>
                <a:spcPct val="0"/>
              </a:spcBef>
              <a:spcAft>
                <a:spcPct val="0"/>
              </a:spcAft>
              <a:buClrTx/>
              <a:buSzTx/>
              <a:buFont typeface="Arial" pitchFamily="34" charset="0"/>
              <a:buChar char="•"/>
              <a:tabLst/>
            </a:pPr>
            <a:r>
              <a:rPr lang="en-US" sz="1600" dirty="0">
                <a:solidFill>
                  <a:schemeClr val="tx1"/>
                </a:solidFill>
                <a:latin typeface="Times New Roman" pitchFamily="18" charset="0"/>
                <a:ea typeface="Calibri" pitchFamily="34" charset="0"/>
                <a:cs typeface="Times New Roman" pitchFamily="18" charset="0"/>
              </a:rPr>
              <a:t> </a:t>
            </a:r>
            <a:r>
              <a:rPr kumimoji="0" lang="en-US" sz="160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Applied current flowing through this copper conduction path generates a magnetic field which the Hall IC converts into a proportional voltage. </a:t>
            </a:r>
          </a:p>
          <a:p>
            <a:pPr marL="0" marR="0" lvl="0" indent="0" defTabSz="914400" rtl="0" eaLnBrk="1" fontAlgn="base" latinLnBrk="0" hangingPunct="1">
              <a:lnSpc>
                <a:spcPct val="150000"/>
              </a:lnSpc>
              <a:spcBef>
                <a:spcPct val="0"/>
              </a:spcBef>
              <a:spcAft>
                <a:spcPct val="0"/>
              </a:spcAft>
              <a:buClrTx/>
              <a:buSzTx/>
              <a:buFont typeface="Arial" pitchFamily="34" charset="0"/>
              <a:buChar char="•"/>
              <a:tabLst/>
            </a:pPr>
            <a:r>
              <a:rPr kumimoji="0" lang="en-US" sz="160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Device accuracy is optimized through the close proximity of the magnetic signal to the Hall transducer. </a:t>
            </a:r>
          </a:p>
          <a:p>
            <a:pPr marL="0" marR="0" lvl="0" indent="0" defTabSz="914400" rtl="0" eaLnBrk="1" fontAlgn="base" latinLnBrk="0" hangingPunct="1">
              <a:lnSpc>
                <a:spcPct val="150000"/>
              </a:lnSpc>
              <a:spcBef>
                <a:spcPct val="0"/>
              </a:spcBef>
              <a:spcAft>
                <a:spcPct val="0"/>
              </a:spcAft>
              <a:buClrTx/>
              <a:buSzTx/>
              <a:buFont typeface="Arial" pitchFamily="34" charset="0"/>
              <a:buChar char="•"/>
              <a:tabLst/>
            </a:pPr>
            <a:r>
              <a:rPr kumimoji="0" lang="en-US" sz="160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A precise, proportional voltage is provided by the low-offset, chopper-stabilized </a:t>
            </a:r>
            <a:r>
              <a:rPr kumimoji="0" lang="en-US" sz="1600" i="0" u="none" strike="noStrike" cap="none" normalizeH="0" baseline="0" dirty="0" err="1">
                <a:ln>
                  <a:noFill/>
                </a:ln>
                <a:solidFill>
                  <a:schemeClr val="tx1"/>
                </a:solidFill>
                <a:effectLst/>
                <a:latin typeface="Times New Roman" pitchFamily="18" charset="0"/>
                <a:ea typeface="Calibri" pitchFamily="34" charset="0"/>
                <a:cs typeface="Times New Roman" pitchFamily="18" charset="0"/>
              </a:rPr>
              <a:t>BiCMOS</a:t>
            </a:r>
            <a:r>
              <a:rPr kumimoji="0" lang="en-US" sz="160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 Hall IC, which is programmed for accuracy after packaging. </a:t>
            </a:r>
          </a:p>
          <a:p>
            <a:pPr marL="0" marR="0" lvl="0" indent="0" defTabSz="914400" rtl="0" eaLnBrk="1" fontAlgn="base" latinLnBrk="0" hangingPunct="1">
              <a:lnSpc>
                <a:spcPct val="150000"/>
              </a:lnSpc>
              <a:spcBef>
                <a:spcPct val="0"/>
              </a:spcBef>
              <a:spcAft>
                <a:spcPct val="0"/>
              </a:spcAft>
              <a:buClrTx/>
              <a:buSzTx/>
              <a:buFont typeface="Arial" pitchFamily="34" charset="0"/>
              <a:buChar char="•"/>
              <a:tabLst/>
            </a:pPr>
            <a:r>
              <a:rPr kumimoji="0" lang="en-US" sz="160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The thickness of the copper conductor allows survival of the device at up to 5× </a:t>
            </a:r>
            <a:r>
              <a:rPr kumimoji="0" lang="en-US" sz="1600" i="0" u="none" strike="noStrike" cap="none" normalizeH="0" baseline="0" dirty="0" err="1">
                <a:ln>
                  <a:noFill/>
                </a:ln>
                <a:solidFill>
                  <a:schemeClr val="tx1"/>
                </a:solidFill>
                <a:effectLst/>
                <a:latin typeface="Times New Roman" pitchFamily="18" charset="0"/>
                <a:ea typeface="Calibri" pitchFamily="34" charset="0"/>
                <a:cs typeface="Times New Roman" pitchFamily="18" charset="0"/>
              </a:rPr>
              <a:t>overcurrent</a:t>
            </a:r>
            <a:r>
              <a:rPr kumimoji="0" lang="en-US" sz="160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 conditions. </a:t>
            </a:r>
          </a:p>
          <a:p>
            <a:pPr marL="0" marR="0" lvl="0" indent="0" defTabSz="914400" rtl="0" eaLnBrk="1" fontAlgn="base" latinLnBrk="0" hangingPunct="1">
              <a:lnSpc>
                <a:spcPct val="150000"/>
              </a:lnSpc>
              <a:spcBef>
                <a:spcPct val="0"/>
              </a:spcBef>
              <a:spcAft>
                <a:spcPct val="0"/>
              </a:spcAft>
              <a:buClrTx/>
              <a:buSzTx/>
              <a:buFont typeface="Arial" pitchFamily="34" charset="0"/>
              <a:buChar char="•"/>
              <a:tabLst/>
            </a:pPr>
            <a:r>
              <a:rPr kumimoji="0" lang="en-US" sz="160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This allows the ACS712 to be used in applications requiring electrical isolation without the use of </a:t>
            </a:r>
            <a:r>
              <a:rPr kumimoji="0" lang="en-US" sz="1600" i="0" u="none" strike="noStrike" cap="none" normalizeH="0" baseline="0" dirty="0" err="1">
                <a:ln>
                  <a:noFill/>
                </a:ln>
                <a:solidFill>
                  <a:schemeClr val="tx1"/>
                </a:solidFill>
                <a:effectLst/>
                <a:latin typeface="Times New Roman" pitchFamily="18" charset="0"/>
                <a:ea typeface="Calibri" pitchFamily="34" charset="0"/>
                <a:cs typeface="Times New Roman" pitchFamily="18" charset="0"/>
              </a:rPr>
              <a:t>opto</a:t>
            </a:r>
            <a:r>
              <a:rPr kumimoji="0" lang="en-US" sz="160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-isolators or other costly isolation techniques.</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p:txBody>
      </p:sp>
      <p:sp>
        <p:nvSpPr>
          <p:cNvPr id="6" name="TextBox 5"/>
          <p:cNvSpPr txBox="1"/>
          <p:nvPr/>
        </p:nvSpPr>
        <p:spPr>
          <a:xfrm>
            <a:off x="1277007" y="189186"/>
            <a:ext cx="3547241" cy="400110"/>
          </a:xfrm>
          <a:prstGeom prst="rect">
            <a:avLst/>
          </a:prstGeom>
          <a:noFill/>
        </p:spPr>
        <p:txBody>
          <a:bodyPr wrap="square" rtlCol="0">
            <a:spAutoFit/>
          </a:bodyPr>
          <a:lstStyle/>
          <a:p>
            <a:r>
              <a:rPr lang="en-US" sz="2000" dirty="0">
                <a:solidFill>
                  <a:schemeClr val="tx1"/>
                </a:solidFill>
                <a:latin typeface="Times New Roman" pitchFamily="18" charset="0"/>
                <a:ea typeface="Calibri" pitchFamily="34" charset="0"/>
                <a:cs typeface="Times New Roman" pitchFamily="18" charset="0"/>
              </a:rPr>
              <a:t>4. ACS712 &amp; </a:t>
            </a:r>
            <a:r>
              <a:rPr lang="en-US" sz="2000" dirty="0" smtClean="0">
                <a:solidFill>
                  <a:schemeClr val="tx1"/>
                </a:solidFill>
                <a:latin typeface="Times New Roman" pitchFamily="18" charset="0"/>
                <a:ea typeface="Calibri" pitchFamily="34" charset="0"/>
                <a:cs typeface="Times New Roman" pitchFamily="18" charset="0"/>
              </a:rPr>
              <a:t>Bi-CMOS </a:t>
            </a:r>
            <a:r>
              <a:rPr lang="en-US" sz="2000" dirty="0">
                <a:solidFill>
                  <a:schemeClr val="tx1"/>
                </a:solidFill>
                <a:latin typeface="Times New Roman" pitchFamily="18" charset="0"/>
                <a:ea typeface="Calibri" pitchFamily="34" charset="0"/>
                <a:cs typeface="Times New Roman" pitchFamily="18" charset="0"/>
              </a:rPr>
              <a:t>Hall IC</a:t>
            </a:r>
            <a:endParaRPr lang="en-IN" sz="20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34208" y="346841"/>
            <a:ext cx="1576552" cy="400110"/>
          </a:xfrm>
          <a:prstGeom prst="rect">
            <a:avLst/>
          </a:prstGeom>
          <a:noFill/>
        </p:spPr>
        <p:txBody>
          <a:bodyPr wrap="square" rtlCol="0">
            <a:spAutoFit/>
          </a:bodyPr>
          <a:lstStyle/>
          <a:p>
            <a:r>
              <a:rPr lang="en-IN" sz="2000" dirty="0">
                <a:latin typeface="Times New Roman" pitchFamily="18" charset="0"/>
                <a:cs typeface="Times New Roman" pitchFamily="18" charset="0"/>
              </a:rPr>
              <a:t>5. Relay</a:t>
            </a:r>
          </a:p>
        </p:txBody>
      </p:sp>
      <p:pic>
        <p:nvPicPr>
          <p:cNvPr id="3" name="Picture 2" descr="C:\Users\SPIRO\Desktop\relay.jpg"/>
          <p:cNvPicPr/>
          <p:nvPr/>
        </p:nvPicPr>
        <p:blipFill>
          <a:blip r:embed="rId2">
            <a:extLst>
              <a:ext uri="{28A0092B-C50C-407E-A947-70E740481C1C}">
                <a14:useLocalDpi xmlns:a14="http://schemas.microsoft.com/office/drawing/2010/main" val="0"/>
              </a:ext>
            </a:extLst>
          </a:blip>
          <a:srcRect/>
          <a:stretch>
            <a:fillRect/>
          </a:stretch>
        </p:blipFill>
        <p:spPr bwMode="auto">
          <a:xfrm>
            <a:off x="2128345" y="961696"/>
            <a:ext cx="1620289" cy="1809093"/>
          </a:xfrm>
          <a:prstGeom prst="rect">
            <a:avLst/>
          </a:prstGeom>
          <a:noFill/>
          <a:ln>
            <a:noFill/>
          </a:ln>
        </p:spPr>
      </p:pic>
      <p:sp>
        <p:nvSpPr>
          <p:cNvPr id="36867" name="Rectangle 3"/>
          <p:cNvSpPr>
            <a:spLocks noChangeArrowheads="1"/>
          </p:cNvSpPr>
          <p:nvPr/>
        </p:nvSpPr>
        <p:spPr bwMode="auto">
          <a:xfrm>
            <a:off x="1135116" y="2431537"/>
            <a:ext cx="9024883" cy="230832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 typeface="Arial" pitchFamily="34" charset="0"/>
              <a:buChar char="•"/>
              <a:tabLst/>
            </a:pPr>
            <a:r>
              <a:rPr kumimoji="0" lang="en-US" sz="16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Relays are the primary protection as well as switching devices in most of the control processes or equipment. </a:t>
            </a:r>
          </a:p>
          <a:p>
            <a:pPr marL="0" marR="0" lvl="0" indent="0" algn="l" defTabSz="914400" rtl="0" eaLnBrk="1" fontAlgn="base" latinLnBrk="0" hangingPunct="1">
              <a:lnSpc>
                <a:spcPct val="150000"/>
              </a:lnSpc>
              <a:spcBef>
                <a:spcPct val="0"/>
              </a:spcBef>
              <a:spcAft>
                <a:spcPct val="0"/>
              </a:spcAft>
              <a:buClrTx/>
              <a:buSzTx/>
              <a:buFont typeface="Arial" pitchFamily="34" charset="0"/>
              <a:buChar char="•"/>
              <a:tabLst/>
            </a:pPr>
            <a:r>
              <a:rPr kumimoji="0" lang="en-US" sz="16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All the relays respond to one or more electrical quantities like voltage or current such that they open or close the contacts or circuits. </a:t>
            </a:r>
          </a:p>
          <a:p>
            <a:pPr marL="0" marR="0" lvl="0" indent="0" algn="l" defTabSz="914400" rtl="0" eaLnBrk="1" fontAlgn="base" latinLnBrk="0" hangingPunct="1">
              <a:lnSpc>
                <a:spcPct val="150000"/>
              </a:lnSpc>
              <a:spcBef>
                <a:spcPct val="0"/>
              </a:spcBef>
              <a:spcAft>
                <a:spcPct val="0"/>
              </a:spcAft>
              <a:buClrTx/>
              <a:buSzTx/>
              <a:buFont typeface="Arial" pitchFamily="34" charset="0"/>
              <a:buChar char="•"/>
              <a:tabLst/>
            </a:pPr>
            <a:r>
              <a:rPr kumimoji="0" lang="en-US" sz="16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A relay is a switching device as it works to isolate or change the state of an electric circuit from one state to another.</a:t>
            </a:r>
            <a:endParaRPr kumimoji="0" lang="en-US" sz="1600" b="0" i="0" u="none" strike="noStrike" cap="none" normalizeH="0" baseline="0" dirty="0">
              <a:ln>
                <a:noFill/>
              </a:ln>
              <a:solidFill>
                <a:schemeClr val="tx1"/>
              </a:solidFill>
              <a:effectLst/>
              <a:latin typeface="Times New Roman" pitchFamily="18" charset="0"/>
              <a:cs typeface="Times New Roman" pitchFamily="18" charset="0"/>
            </a:endParaRPr>
          </a:p>
        </p:txBody>
      </p:sp>
      <p:pic>
        <p:nvPicPr>
          <p:cNvPr id="8" name="Picture 7" descr="C:\Users\SPIRO\Desktop\relay circuit.png"/>
          <p:cNvPicPr/>
          <p:nvPr/>
        </p:nvPicPr>
        <p:blipFill>
          <a:blip r:embed="rId3">
            <a:extLst>
              <a:ext uri="{28A0092B-C50C-407E-A947-70E740481C1C}">
                <a14:useLocalDpi xmlns:a14="http://schemas.microsoft.com/office/drawing/2010/main" val="0"/>
              </a:ext>
            </a:extLst>
          </a:blip>
          <a:srcRect/>
          <a:stretch>
            <a:fillRect/>
          </a:stretch>
        </p:blipFill>
        <p:spPr bwMode="auto">
          <a:xfrm>
            <a:off x="5281448" y="4713890"/>
            <a:ext cx="3531475" cy="2475186"/>
          </a:xfrm>
          <a:prstGeom prst="rect">
            <a:avLst/>
          </a:prstGeom>
          <a:noFill/>
          <a:ln>
            <a:noFill/>
          </a:ln>
        </p:spPr>
      </p:pic>
      <p:sp>
        <p:nvSpPr>
          <p:cNvPr id="9" name="TextBox 8"/>
          <p:cNvSpPr txBox="1"/>
          <p:nvPr/>
        </p:nvSpPr>
        <p:spPr>
          <a:xfrm>
            <a:off x="3736428" y="6526924"/>
            <a:ext cx="1552028" cy="307777"/>
          </a:xfrm>
          <a:prstGeom prst="rect">
            <a:avLst/>
          </a:prstGeom>
          <a:noFill/>
        </p:spPr>
        <p:txBody>
          <a:bodyPr wrap="none" rtlCol="0">
            <a:spAutoFit/>
          </a:bodyPr>
          <a:lstStyle/>
          <a:p>
            <a:r>
              <a:rPr lang="en-IN" dirty="0"/>
              <a:t>RELAY CIRCUIT</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9256" y="189186"/>
            <a:ext cx="2128344" cy="400110"/>
          </a:xfrm>
          <a:prstGeom prst="rect">
            <a:avLst/>
          </a:prstGeom>
          <a:noFill/>
        </p:spPr>
        <p:txBody>
          <a:bodyPr wrap="square" rtlCol="0">
            <a:spAutoFit/>
          </a:bodyPr>
          <a:lstStyle/>
          <a:p>
            <a:r>
              <a:rPr lang="en-IN" sz="2000" dirty="0">
                <a:latin typeface="Times New Roman" pitchFamily="18" charset="0"/>
                <a:cs typeface="Times New Roman" pitchFamily="18" charset="0"/>
              </a:rPr>
              <a:t>6. GSM MODEM</a:t>
            </a:r>
          </a:p>
        </p:txBody>
      </p:sp>
      <p:pic>
        <p:nvPicPr>
          <p:cNvPr id="35841" name="Picture 1"/>
          <p:cNvPicPr>
            <a:picLocks noChangeAspect="1" noChangeArrowheads="1"/>
          </p:cNvPicPr>
          <p:nvPr/>
        </p:nvPicPr>
        <p:blipFill>
          <a:blip r:embed="rId2"/>
          <a:srcRect/>
          <a:stretch>
            <a:fillRect/>
          </a:stretch>
        </p:blipFill>
        <p:spPr bwMode="auto">
          <a:xfrm>
            <a:off x="4558151" y="705944"/>
            <a:ext cx="5276850" cy="6294438"/>
          </a:xfrm>
          <a:prstGeom prst="rect">
            <a:avLst/>
          </a:prstGeom>
          <a:noFill/>
        </p:spPr>
      </p:pic>
      <p:pic>
        <p:nvPicPr>
          <p:cNvPr id="35842" name="Picture 2" descr="Image result for GSM"/>
          <p:cNvPicPr>
            <a:picLocks noChangeAspect="1" noChangeArrowheads="1"/>
          </p:cNvPicPr>
          <p:nvPr/>
        </p:nvPicPr>
        <p:blipFill>
          <a:blip r:embed="rId3"/>
          <a:srcRect/>
          <a:stretch>
            <a:fillRect/>
          </a:stretch>
        </p:blipFill>
        <p:spPr bwMode="auto">
          <a:xfrm>
            <a:off x="1277007" y="1072055"/>
            <a:ext cx="2484438" cy="29067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a:srcRect/>
          <a:stretch>
            <a:fillRect/>
          </a:stretch>
        </p:blipFill>
        <p:spPr bwMode="auto">
          <a:xfrm>
            <a:off x="2807465" y="2804675"/>
            <a:ext cx="5280245" cy="3849195"/>
          </a:xfrm>
          <a:prstGeom prst="rect">
            <a:avLst/>
          </a:prstGeom>
          <a:noFill/>
        </p:spPr>
      </p:pic>
      <p:pic>
        <p:nvPicPr>
          <p:cNvPr id="3" name="Picture 3"/>
          <p:cNvPicPr>
            <a:picLocks noChangeAspect="1" noChangeArrowheads="1"/>
          </p:cNvPicPr>
          <p:nvPr/>
        </p:nvPicPr>
        <p:blipFill>
          <a:blip r:embed="rId3"/>
          <a:srcRect/>
          <a:stretch>
            <a:fillRect/>
          </a:stretch>
        </p:blipFill>
        <p:spPr bwMode="auto">
          <a:xfrm>
            <a:off x="1761088" y="274310"/>
            <a:ext cx="2937038" cy="2776537"/>
          </a:xfrm>
          <a:prstGeom prst="rect">
            <a:avLst/>
          </a:prstGeom>
          <a:noFill/>
        </p:spPr>
      </p:pic>
      <p:sp>
        <p:nvSpPr>
          <p:cNvPr id="4" name="TextBox 3"/>
          <p:cNvSpPr txBox="1"/>
          <p:nvPr/>
        </p:nvSpPr>
        <p:spPr>
          <a:xfrm>
            <a:off x="5171089" y="977462"/>
            <a:ext cx="3105807" cy="307777"/>
          </a:xfrm>
          <a:prstGeom prst="rect">
            <a:avLst/>
          </a:prstGeom>
          <a:noFill/>
        </p:spPr>
        <p:txBody>
          <a:bodyPr wrap="square" rtlCol="0">
            <a:spAutoFit/>
          </a:bodyPr>
          <a:lstStyle/>
          <a:p>
            <a:r>
              <a:rPr lang="en-US" dirty="0"/>
              <a:t>SIM connection (no power control)</a:t>
            </a:r>
            <a:endParaRPr lang="en-IN" dirty="0"/>
          </a:p>
        </p:txBody>
      </p:sp>
      <p:sp>
        <p:nvSpPr>
          <p:cNvPr id="5" name="TextBox 4"/>
          <p:cNvSpPr txBox="1"/>
          <p:nvPr/>
        </p:nvSpPr>
        <p:spPr>
          <a:xfrm>
            <a:off x="1671145" y="6873767"/>
            <a:ext cx="7803931" cy="523220"/>
          </a:xfrm>
          <a:prstGeom prst="rect">
            <a:avLst/>
          </a:prstGeom>
          <a:noFill/>
        </p:spPr>
        <p:txBody>
          <a:bodyPr wrap="square" rtlCol="0">
            <a:spAutoFit/>
          </a:bodyPr>
          <a:lstStyle/>
          <a:p>
            <a:r>
              <a:rPr lang="en-US" dirty="0"/>
              <a:t>Their frequency response curve should be within the mask given by GSM specification (Audio Frequency Response Curve)</a:t>
            </a:r>
            <a:endParaRPr lang="en-IN"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61241" y="236482"/>
            <a:ext cx="4979642" cy="400110"/>
          </a:xfrm>
          <a:prstGeom prst="rect">
            <a:avLst/>
          </a:prstGeom>
          <a:noFill/>
        </p:spPr>
        <p:txBody>
          <a:bodyPr wrap="square" rtlCol="0">
            <a:spAutoFit/>
          </a:bodyPr>
          <a:lstStyle/>
          <a:p>
            <a:r>
              <a:rPr lang="en-IN" sz="2000" dirty="0">
                <a:latin typeface="Times New Roman" pitchFamily="18" charset="0"/>
                <a:cs typeface="Times New Roman" pitchFamily="18" charset="0"/>
              </a:rPr>
              <a:t>7. </a:t>
            </a:r>
            <a:r>
              <a:rPr lang="en-US" sz="2000" dirty="0">
                <a:latin typeface="Times New Roman" pitchFamily="18" charset="0"/>
                <a:cs typeface="Times New Roman" pitchFamily="18" charset="0"/>
              </a:rPr>
              <a:t>DS1307 serial real-time clock (RTC)</a:t>
            </a:r>
            <a:endParaRPr lang="en-IN" sz="2000" dirty="0">
              <a:latin typeface="Times New Roman" pitchFamily="18" charset="0"/>
              <a:cs typeface="Times New Roman" pitchFamily="18" charset="0"/>
            </a:endParaRPr>
          </a:p>
        </p:txBody>
      </p:sp>
      <p:pic>
        <p:nvPicPr>
          <p:cNvPr id="3" name="Picture 2" descr="Image result for rtc"/>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24397" y="764299"/>
            <a:ext cx="2506168" cy="1837011"/>
          </a:xfrm>
          <a:prstGeom prst="rect">
            <a:avLst/>
          </a:prstGeom>
          <a:noFill/>
          <a:ln>
            <a:noFill/>
          </a:ln>
        </p:spPr>
      </p:pic>
      <p:pic>
        <p:nvPicPr>
          <p:cNvPr id="4" name="Picture 3" descr="DS1307: Typical Operating Circuit">
            <a:hlinkClick r:id="rId3"/>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33696" y="630620"/>
            <a:ext cx="4031593" cy="2463363"/>
          </a:xfrm>
          <a:prstGeom prst="rect">
            <a:avLst/>
          </a:prstGeom>
          <a:noFill/>
          <a:ln>
            <a:noFill/>
          </a:ln>
        </p:spPr>
      </p:pic>
      <p:sp>
        <p:nvSpPr>
          <p:cNvPr id="5" name="Rectangle 4"/>
          <p:cNvSpPr/>
          <p:nvPr/>
        </p:nvSpPr>
        <p:spPr>
          <a:xfrm>
            <a:off x="5644055" y="3105807"/>
            <a:ext cx="3405351" cy="307777"/>
          </a:xfrm>
          <a:prstGeom prst="rect">
            <a:avLst/>
          </a:prstGeom>
        </p:spPr>
        <p:txBody>
          <a:bodyPr wrap="square">
            <a:spAutoFit/>
          </a:bodyPr>
          <a:lstStyle/>
          <a:p>
            <a:r>
              <a:rPr lang="en-US" dirty="0"/>
              <a:t>DS1307: Typical Operating Circuit</a:t>
            </a:r>
            <a:endParaRPr lang="en-IN" dirty="0"/>
          </a:p>
        </p:txBody>
      </p:sp>
      <p:sp>
        <p:nvSpPr>
          <p:cNvPr id="40961" name="Rectangle 1"/>
          <p:cNvSpPr>
            <a:spLocks noChangeArrowheads="1"/>
          </p:cNvSpPr>
          <p:nvPr/>
        </p:nvSpPr>
        <p:spPr bwMode="auto">
          <a:xfrm>
            <a:off x="1135116" y="3431386"/>
            <a:ext cx="9024883" cy="3785652"/>
          </a:xfrm>
          <a:prstGeom prst="rect">
            <a:avLst/>
          </a:prstGeom>
          <a:solidFill>
            <a:srgbClr val="FFFF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US" sz="1600" b="1" i="0" u="none" strike="noStrike" cap="none" normalizeH="0" baseline="0" dirty="0">
                <a:ln>
                  <a:noFill/>
                </a:ln>
                <a:solidFill>
                  <a:schemeClr val="tx1"/>
                </a:solidFill>
                <a:effectLst/>
                <a:latin typeface="Calibri" pitchFamily="34" charset="0"/>
                <a:ea typeface="Times New Roman" pitchFamily="18" charset="0"/>
                <a:cs typeface="Times New Roman" pitchFamily="18" charset="0"/>
              </a:rPr>
              <a:t>Key Features</a:t>
            </a:r>
            <a:endParaRPr kumimoji="0" lang="en-US" sz="1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sz="1600" b="0" i="0" u="none" strike="noStrike" cap="none" normalizeH="0" baseline="0" dirty="0">
                <a:ln>
                  <a:noFill/>
                </a:ln>
                <a:solidFill>
                  <a:schemeClr val="tx1"/>
                </a:solidFill>
                <a:effectLst/>
                <a:latin typeface="Calibri" pitchFamily="34" charset="0"/>
                <a:ea typeface="Times New Roman" pitchFamily="18" charset="0"/>
                <a:cs typeface="Times New Roman" pitchFamily="18" charset="0"/>
              </a:rPr>
              <a:t>Completely Manages All Timekeeping Functions</a:t>
            </a:r>
            <a:endParaRPr kumimoji="0" lang="en-US" sz="1600" b="0" i="0" u="none" strike="noStrike" cap="none" normalizeH="0" baseline="0" dirty="0">
              <a:ln>
                <a:noFill/>
              </a:ln>
              <a:solidFill>
                <a:schemeClr val="tx1"/>
              </a:solidFill>
              <a:effectLst/>
              <a:latin typeface="Arial" pitchFamily="34" charset="0"/>
              <a:cs typeface="Arial" pitchFamily="34" charset="0"/>
            </a:endParaRPr>
          </a:p>
          <a:p>
            <a:pPr marL="457200" marR="0" lvl="1" indent="0" algn="l" defTabSz="914400" rtl="0" eaLnBrk="0" fontAlgn="base" latinLnBrk="0" hangingPunct="0">
              <a:lnSpc>
                <a:spcPct val="100000"/>
              </a:lnSpc>
              <a:spcBef>
                <a:spcPct val="0"/>
              </a:spcBef>
              <a:spcAft>
                <a:spcPct val="0"/>
              </a:spcAft>
              <a:buClrTx/>
              <a:buSzTx/>
              <a:buFont typeface="Symbol" pitchFamily="18" charset="2"/>
              <a:buChar char=""/>
              <a:tabLst>
                <a:tab pos="457200" algn="l"/>
              </a:tabLst>
            </a:pPr>
            <a:r>
              <a:rPr kumimoji="0" lang="en-US" sz="1600" b="0" i="0" u="none" strike="noStrike" cap="none" normalizeH="0" baseline="0" dirty="0">
                <a:ln>
                  <a:noFill/>
                </a:ln>
                <a:solidFill>
                  <a:schemeClr val="tx1"/>
                </a:solidFill>
                <a:effectLst/>
                <a:latin typeface="Calibri" pitchFamily="34" charset="0"/>
                <a:ea typeface="Times New Roman" pitchFamily="18" charset="0"/>
                <a:cs typeface="Times New Roman" pitchFamily="18" charset="0"/>
              </a:rPr>
              <a:t>Real-Time Clock Counts Seconds, Minutes, Hours, Date of the Month, Month, Day of the Week, and Year with Leap-Year Compensation Valid </a:t>
            </a:r>
            <a:r>
              <a:rPr kumimoji="0" lang="en-US" sz="1600" b="0"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 Up </a:t>
            </a:r>
            <a:r>
              <a:rPr kumimoji="0" lang="en-US" sz="1600" b="0" i="0" u="none" strike="noStrike" cap="none" normalizeH="0" baseline="0" dirty="0">
                <a:ln>
                  <a:noFill/>
                </a:ln>
                <a:solidFill>
                  <a:schemeClr val="tx1"/>
                </a:solidFill>
                <a:effectLst/>
                <a:latin typeface="Calibri" pitchFamily="34" charset="0"/>
                <a:ea typeface="Times New Roman" pitchFamily="18" charset="0"/>
                <a:cs typeface="Times New Roman" pitchFamily="18" charset="0"/>
              </a:rPr>
              <a:t>to 2100</a:t>
            </a:r>
            <a:endParaRPr kumimoji="0" lang="en-US" sz="1600" b="0" i="0" u="none" strike="noStrike" cap="none" normalizeH="0" baseline="0" dirty="0">
              <a:ln>
                <a:noFill/>
              </a:ln>
              <a:solidFill>
                <a:schemeClr val="tx1"/>
              </a:solidFill>
              <a:effectLst/>
              <a:latin typeface="Arial" pitchFamily="34" charset="0"/>
              <a:cs typeface="Arial" pitchFamily="34" charset="0"/>
            </a:endParaRPr>
          </a:p>
          <a:p>
            <a:pPr marL="457200" marR="0" lvl="1" indent="0" algn="l" defTabSz="914400" rtl="0" eaLnBrk="0" fontAlgn="base" latinLnBrk="0" hangingPunct="0">
              <a:lnSpc>
                <a:spcPct val="100000"/>
              </a:lnSpc>
              <a:spcBef>
                <a:spcPct val="0"/>
              </a:spcBef>
              <a:spcAft>
                <a:spcPct val="0"/>
              </a:spcAft>
              <a:buClrTx/>
              <a:buSzTx/>
              <a:buFont typeface="Symbol" pitchFamily="18" charset="2"/>
              <a:buChar char=""/>
              <a:tabLst>
                <a:tab pos="457200" algn="l"/>
              </a:tabLst>
            </a:pPr>
            <a:r>
              <a:rPr kumimoji="0" lang="en-US" sz="1600" b="0" i="0" u="none" strike="noStrike" cap="none" normalizeH="0" baseline="0" dirty="0">
                <a:ln>
                  <a:noFill/>
                </a:ln>
                <a:solidFill>
                  <a:schemeClr val="tx1"/>
                </a:solidFill>
                <a:effectLst/>
                <a:latin typeface="Calibri" pitchFamily="34" charset="0"/>
                <a:ea typeface="Times New Roman" pitchFamily="18" charset="0"/>
                <a:cs typeface="Times New Roman" pitchFamily="18" charset="0"/>
              </a:rPr>
              <a:t>56-Byte, Battery-Backed, General-Purpose RAM with Unlimited Writes</a:t>
            </a:r>
            <a:endParaRPr kumimoji="0" lang="en-US" sz="1600" b="0" i="0" u="none" strike="noStrike" cap="none" normalizeH="0" baseline="0" dirty="0">
              <a:ln>
                <a:noFill/>
              </a:ln>
              <a:solidFill>
                <a:schemeClr val="tx1"/>
              </a:solidFill>
              <a:effectLst/>
              <a:latin typeface="Arial" pitchFamily="34" charset="0"/>
              <a:cs typeface="Arial" pitchFamily="34" charset="0"/>
            </a:endParaRPr>
          </a:p>
          <a:p>
            <a:pPr marL="457200" marR="0" lvl="1" indent="0" algn="l" defTabSz="914400" rtl="0" eaLnBrk="0" fontAlgn="base" latinLnBrk="0" hangingPunct="0">
              <a:lnSpc>
                <a:spcPct val="100000"/>
              </a:lnSpc>
              <a:spcBef>
                <a:spcPct val="0"/>
              </a:spcBef>
              <a:spcAft>
                <a:spcPct val="0"/>
              </a:spcAft>
              <a:buClrTx/>
              <a:buSzTx/>
              <a:buFont typeface="Symbol" pitchFamily="18" charset="2"/>
              <a:buChar char=""/>
              <a:tabLst>
                <a:tab pos="457200" algn="l"/>
              </a:tabLst>
            </a:pPr>
            <a:r>
              <a:rPr kumimoji="0" lang="en-US" sz="1600" b="0" i="0" u="none" strike="noStrike" cap="none" normalizeH="0" baseline="0" dirty="0">
                <a:ln>
                  <a:noFill/>
                </a:ln>
                <a:solidFill>
                  <a:schemeClr val="tx1"/>
                </a:solidFill>
                <a:effectLst/>
                <a:latin typeface="Calibri" pitchFamily="34" charset="0"/>
                <a:ea typeface="Times New Roman" pitchFamily="18" charset="0"/>
                <a:cs typeface="Times New Roman" pitchFamily="18" charset="0"/>
              </a:rPr>
              <a:t>Programmable Square-Wave Output Signal</a:t>
            </a:r>
            <a:endParaRPr kumimoji="0" lang="en-US" sz="1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sz="1600" b="0" i="0" u="none" strike="noStrike" cap="none" normalizeH="0" baseline="0" dirty="0">
                <a:ln>
                  <a:noFill/>
                </a:ln>
                <a:solidFill>
                  <a:schemeClr val="tx1"/>
                </a:solidFill>
                <a:effectLst/>
                <a:latin typeface="Calibri" pitchFamily="34" charset="0"/>
                <a:ea typeface="Times New Roman" pitchFamily="18" charset="0"/>
                <a:cs typeface="Times New Roman" pitchFamily="18" charset="0"/>
              </a:rPr>
              <a:t>Simple Serial Port Interfaces to Most Microcontrollers</a:t>
            </a:r>
            <a:endParaRPr kumimoji="0" lang="en-US" sz="1600" b="0" i="0" u="none" strike="noStrike" cap="none" normalizeH="0" baseline="0" dirty="0">
              <a:ln>
                <a:noFill/>
              </a:ln>
              <a:solidFill>
                <a:schemeClr val="tx1"/>
              </a:solidFill>
              <a:effectLst/>
              <a:latin typeface="Arial" pitchFamily="34" charset="0"/>
              <a:cs typeface="Arial" pitchFamily="34" charset="0"/>
            </a:endParaRPr>
          </a:p>
          <a:p>
            <a:pPr marL="457200" marR="0" lvl="1" indent="0" algn="l" defTabSz="914400" rtl="0" eaLnBrk="0" fontAlgn="base" latinLnBrk="0" hangingPunct="0">
              <a:lnSpc>
                <a:spcPct val="100000"/>
              </a:lnSpc>
              <a:spcBef>
                <a:spcPct val="0"/>
              </a:spcBef>
              <a:spcAft>
                <a:spcPct val="0"/>
              </a:spcAft>
              <a:buClrTx/>
              <a:buSzTx/>
              <a:buFont typeface="Symbol" pitchFamily="18" charset="2"/>
              <a:buChar char=""/>
              <a:tabLst>
                <a:tab pos="457200" algn="l"/>
              </a:tabLst>
            </a:pPr>
            <a:r>
              <a:rPr kumimoji="0" lang="en-US" sz="1600" b="0" i="0" u="none" strike="noStrike" cap="none" normalizeH="0" baseline="0" dirty="0">
                <a:ln>
                  <a:noFill/>
                </a:ln>
                <a:solidFill>
                  <a:schemeClr val="tx1"/>
                </a:solidFill>
                <a:effectLst/>
                <a:latin typeface="Calibri" pitchFamily="34" charset="0"/>
                <a:ea typeface="Times New Roman" pitchFamily="18" charset="0"/>
                <a:cs typeface="Times New Roman" pitchFamily="18" charset="0"/>
              </a:rPr>
              <a:t>I</a:t>
            </a:r>
            <a:r>
              <a:rPr kumimoji="0" lang="en-US" sz="1600" b="0" i="0" u="none" strike="noStrike" cap="none" normalizeH="0" baseline="30000" dirty="0">
                <a:ln>
                  <a:noFill/>
                </a:ln>
                <a:solidFill>
                  <a:schemeClr val="tx1"/>
                </a:solidFill>
                <a:effectLst/>
                <a:latin typeface="Calibri" pitchFamily="34" charset="0"/>
                <a:ea typeface="Times New Roman" pitchFamily="18" charset="0"/>
                <a:cs typeface="Times New Roman" pitchFamily="18" charset="0"/>
              </a:rPr>
              <a:t>2</a:t>
            </a:r>
            <a:r>
              <a:rPr kumimoji="0" lang="en-US" sz="1600" b="0" i="0" u="none" strike="noStrike" cap="none" normalizeH="0" baseline="0" dirty="0">
                <a:ln>
                  <a:noFill/>
                </a:ln>
                <a:solidFill>
                  <a:schemeClr val="tx1"/>
                </a:solidFill>
                <a:effectLst/>
                <a:latin typeface="Calibri" pitchFamily="34" charset="0"/>
                <a:ea typeface="Times New Roman" pitchFamily="18" charset="0"/>
                <a:cs typeface="Times New Roman" pitchFamily="18" charset="0"/>
              </a:rPr>
              <a:t>C Serial Interface</a:t>
            </a:r>
            <a:endParaRPr kumimoji="0" lang="en-US" sz="1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sz="1600" b="0" i="0" u="none" strike="noStrike" cap="none" normalizeH="0" baseline="0" dirty="0">
                <a:ln>
                  <a:noFill/>
                </a:ln>
                <a:solidFill>
                  <a:schemeClr val="tx1"/>
                </a:solidFill>
                <a:effectLst/>
                <a:latin typeface="Calibri" pitchFamily="34" charset="0"/>
                <a:ea typeface="Times New Roman" pitchFamily="18" charset="0"/>
                <a:cs typeface="Times New Roman" pitchFamily="18" charset="0"/>
              </a:rPr>
              <a:t>Low Power Operation Extends Battery Backup Run Time</a:t>
            </a:r>
            <a:endParaRPr kumimoji="0" lang="en-US" sz="1600" b="0" i="0" u="none" strike="noStrike" cap="none" normalizeH="0" baseline="0" dirty="0">
              <a:ln>
                <a:noFill/>
              </a:ln>
              <a:solidFill>
                <a:schemeClr val="tx1"/>
              </a:solidFill>
              <a:effectLst/>
              <a:latin typeface="Arial" pitchFamily="34" charset="0"/>
              <a:cs typeface="Arial" pitchFamily="34" charset="0"/>
            </a:endParaRPr>
          </a:p>
          <a:p>
            <a:pPr marL="457200" marR="0" lvl="1" indent="0" algn="l" defTabSz="914400" rtl="0" eaLnBrk="0" fontAlgn="base" latinLnBrk="0" hangingPunct="0">
              <a:lnSpc>
                <a:spcPct val="100000"/>
              </a:lnSpc>
              <a:spcBef>
                <a:spcPct val="0"/>
              </a:spcBef>
              <a:spcAft>
                <a:spcPct val="0"/>
              </a:spcAft>
              <a:buClrTx/>
              <a:buSzTx/>
              <a:buFont typeface="Symbol" pitchFamily="18" charset="2"/>
              <a:buChar char=""/>
              <a:tabLst>
                <a:tab pos="457200" algn="l"/>
              </a:tabLst>
            </a:pPr>
            <a:r>
              <a:rPr kumimoji="0" lang="en-US" sz="1600" b="0" i="0" u="none" strike="noStrike" cap="none" normalizeH="0" baseline="0" dirty="0">
                <a:ln>
                  <a:noFill/>
                </a:ln>
                <a:solidFill>
                  <a:schemeClr val="tx1"/>
                </a:solidFill>
                <a:effectLst/>
                <a:latin typeface="Calibri" pitchFamily="34" charset="0"/>
                <a:ea typeface="Times New Roman" pitchFamily="18" charset="0"/>
                <a:cs typeface="Times New Roman" pitchFamily="18" charset="0"/>
              </a:rPr>
              <a:t>Consumes Less than 500nA in Battery-Backup Mode with Oscillator Running</a:t>
            </a:r>
            <a:endParaRPr kumimoji="0" lang="en-US" sz="1600" b="0" i="0" u="none" strike="noStrike" cap="none" normalizeH="0" baseline="0" dirty="0">
              <a:ln>
                <a:noFill/>
              </a:ln>
              <a:solidFill>
                <a:schemeClr val="tx1"/>
              </a:solidFill>
              <a:effectLst/>
              <a:latin typeface="Arial" pitchFamily="34" charset="0"/>
              <a:cs typeface="Arial" pitchFamily="34" charset="0"/>
            </a:endParaRPr>
          </a:p>
          <a:p>
            <a:pPr marL="457200" marR="0" lvl="1" indent="0" algn="l" defTabSz="914400" rtl="0" eaLnBrk="0" fontAlgn="base" latinLnBrk="0" hangingPunct="0">
              <a:lnSpc>
                <a:spcPct val="100000"/>
              </a:lnSpc>
              <a:spcBef>
                <a:spcPct val="0"/>
              </a:spcBef>
              <a:spcAft>
                <a:spcPct val="0"/>
              </a:spcAft>
              <a:buClrTx/>
              <a:buSzTx/>
              <a:buFont typeface="Symbol" pitchFamily="18" charset="2"/>
              <a:buChar char=""/>
              <a:tabLst>
                <a:tab pos="457200" algn="l"/>
              </a:tabLst>
            </a:pPr>
            <a:r>
              <a:rPr kumimoji="0" lang="en-US" sz="1600" b="0" i="0" u="none" strike="noStrike" cap="none" normalizeH="0" baseline="0" dirty="0">
                <a:ln>
                  <a:noFill/>
                </a:ln>
                <a:solidFill>
                  <a:schemeClr val="tx1"/>
                </a:solidFill>
                <a:effectLst/>
                <a:latin typeface="Calibri" pitchFamily="34" charset="0"/>
                <a:ea typeface="Times New Roman" pitchFamily="18" charset="0"/>
                <a:cs typeface="Times New Roman" pitchFamily="18" charset="0"/>
              </a:rPr>
              <a:t>Automatic Power-Fail Detect and Switch Circuitry</a:t>
            </a:r>
            <a:endParaRPr kumimoji="0" lang="en-US" sz="1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sz="1600" b="0" i="0" u="none" strike="noStrike" cap="none" normalizeH="0" baseline="0" dirty="0">
                <a:ln>
                  <a:noFill/>
                </a:ln>
                <a:solidFill>
                  <a:schemeClr val="tx1"/>
                </a:solidFill>
                <a:effectLst/>
                <a:latin typeface="Calibri" pitchFamily="34" charset="0"/>
                <a:ea typeface="Times New Roman" pitchFamily="18" charset="0"/>
                <a:cs typeface="Times New Roman" pitchFamily="18" charset="0"/>
              </a:rPr>
              <a:t>8-Pin DIP and 8-Pin SO Minimizes Required Space</a:t>
            </a:r>
            <a:endParaRPr kumimoji="0" lang="en-US" sz="1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sz="1600" b="0" i="0" u="none" strike="noStrike" cap="none" normalizeH="0" baseline="0" dirty="0">
                <a:ln>
                  <a:noFill/>
                </a:ln>
                <a:solidFill>
                  <a:schemeClr val="tx1"/>
                </a:solidFill>
                <a:effectLst/>
                <a:latin typeface="Calibri" pitchFamily="34" charset="0"/>
                <a:ea typeface="Times New Roman" pitchFamily="18" charset="0"/>
                <a:cs typeface="Times New Roman" pitchFamily="18" charset="0"/>
              </a:rPr>
              <a:t>Optional Industrial Temperature Range: -40°C to +85°C Supports Operation in a Wide Range of Applications</a:t>
            </a:r>
            <a:endParaRPr kumimoji="0" lang="en-US" sz="1600" b="0" i="0" u="none" strike="noStrike" cap="none" normalizeH="0" baseline="0" dirty="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sz="1600" b="0" i="0" u="none" strike="noStrike" cap="none" normalizeH="0" baseline="0" dirty="0">
                <a:ln>
                  <a:noFill/>
                </a:ln>
                <a:solidFill>
                  <a:schemeClr val="tx1"/>
                </a:solidFill>
                <a:effectLst/>
                <a:latin typeface="Arial" pitchFamily="34" charset="0"/>
                <a:ea typeface="Times New Roman" pitchFamily="18" charset="0"/>
                <a:cs typeface="Arial" pitchFamily="34" charset="0"/>
              </a:rPr>
              <a:t>Underwriters Laboratories</a:t>
            </a:r>
            <a:r>
              <a:rPr kumimoji="0" lang="en-US" sz="1600" b="0" i="0" u="none" strike="noStrike" cap="none" normalizeH="0" baseline="30000" dirty="0">
                <a:ln>
                  <a:noFill/>
                </a:ln>
                <a:solidFill>
                  <a:schemeClr val="tx1"/>
                </a:solidFill>
                <a:effectLst/>
                <a:latin typeface="Arial" pitchFamily="34" charset="0"/>
                <a:ea typeface="Times New Roman" pitchFamily="18" charset="0"/>
                <a:cs typeface="Arial" pitchFamily="34" charset="0"/>
              </a:rPr>
              <a:t>®</a:t>
            </a:r>
            <a:r>
              <a:rPr kumimoji="0" lang="en-US" sz="1600" b="0" i="0" u="none" strike="noStrike" cap="none" normalizeH="0" baseline="0" dirty="0">
                <a:ln>
                  <a:noFill/>
                </a:ln>
                <a:solidFill>
                  <a:schemeClr val="tx1"/>
                </a:solidFill>
                <a:effectLst/>
                <a:latin typeface="Arial" pitchFamily="34" charset="0"/>
                <a:ea typeface="Times New Roman" pitchFamily="18" charset="0"/>
                <a:cs typeface="Arial" pitchFamily="34" charset="0"/>
              </a:rPr>
              <a:t> (UL) Recognized</a:t>
            </a:r>
            <a:r>
              <a:rPr kumimoji="0" lang="en-US" sz="1600" b="0" i="0" u="none" strike="noStrike" cap="none" normalizeH="0" baseline="0" dirty="0">
                <a:ln>
                  <a:noFill/>
                </a:ln>
                <a:solidFill>
                  <a:schemeClr val="tx1"/>
                </a:solidFill>
                <a:effectLst/>
                <a:latin typeface="Arial" pitchFamily="34" charset="0"/>
                <a:cs typeface="Arial" pitchFamily="34" charset="0"/>
              </a:rPr>
              <a:t> </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240" y="304800"/>
            <a:ext cx="8593959" cy="914400"/>
          </a:xfrm>
        </p:spPr>
        <p:txBody>
          <a:bodyPr/>
          <a:lstStyle/>
          <a:p>
            <a:r>
              <a:rPr lang="en-US" sz="3200" b="1" dirty="0">
                <a:latin typeface="Times New Roman" pitchFamily="18" charset="0"/>
                <a:cs typeface="Times New Roman" pitchFamily="18" charset="0"/>
              </a:rPr>
              <a:t>INDEX</a:t>
            </a:r>
          </a:p>
        </p:txBody>
      </p:sp>
      <p:pic>
        <p:nvPicPr>
          <p:cNvPr id="4" name="Picture 3"/>
          <p:cNvPicPr>
            <a:picLocks noChangeAspect="1"/>
          </p:cNvPicPr>
          <p:nvPr/>
        </p:nvPicPr>
        <p:blipFill>
          <a:blip r:embed="rId3"/>
          <a:stretch>
            <a:fillRect/>
          </a:stretch>
        </p:blipFill>
        <p:spPr>
          <a:xfrm>
            <a:off x="8483600" y="0"/>
            <a:ext cx="1676400" cy="561976"/>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628287096"/>
              </p:ext>
            </p:extLst>
          </p:nvPr>
        </p:nvGraphicFramePr>
        <p:xfrm>
          <a:off x="1355833" y="1290168"/>
          <a:ext cx="8497615" cy="6248400"/>
        </p:xfrm>
        <a:graphic>
          <a:graphicData uri="http://schemas.openxmlformats.org/drawingml/2006/table">
            <a:tbl>
              <a:tblPr firstRow="1" bandRow="1">
                <a:tableStyleId>{21E4AEA4-8DFA-4A89-87EB-49C32662AFE0}</a:tableStyleId>
              </a:tblPr>
              <a:tblGrid>
                <a:gridCol w="1397995">
                  <a:extLst>
                    <a:ext uri="{9D8B030D-6E8A-4147-A177-3AD203B41FA5}">
                      <a16:colId xmlns:a16="http://schemas.microsoft.com/office/drawing/2014/main" xmlns="" val="20000"/>
                    </a:ext>
                  </a:extLst>
                </a:gridCol>
                <a:gridCol w="1548760">
                  <a:extLst>
                    <a:ext uri="{9D8B030D-6E8A-4147-A177-3AD203B41FA5}">
                      <a16:colId xmlns:a16="http://schemas.microsoft.com/office/drawing/2014/main" xmlns="" val="20001"/>
                    </a:ext>
                  </a:extLst>
                </a:gridCol>
                <a:gridCol w="5550860">
                  <a:extLst>
                    <a:ext uri="{9D8B030D-6E8A-4147-A177-3AD203B41FA5}">
                      <a16:colId xmlns:a16="http://schemas.microsoft.com/office/drawing/2014/main" xmlns="" val="20002"/>
                    </a:ext>
                  </a:extLst>
                </a:gridCol>
              </a:tblGrid>
              <a:tr h="396240">
                <a:tc>
                  <a:txBody>
                    <a:bodyPr/>
                    <a:lstStyle/>
                    <a:p>
                      <a:pPr algn="ctr"/>
                      <a:r>
                        <a:rPr lang="en-IN" sz="1800" dirty="0"/>
                        <a:t>S</a:t>
                      </a:r>
                      <a:r>
                        <a:rPr lang="en-IN" sz="1800" baseline="0" dirty="0"/>
                        <a:t> </a:t>
                      </a:r>
                      <a:r>
                        <a:rPr lang="en-IN" sz="1800" dirty="0"/>
                        <a:t>No</a:t>
                      </a:r>
                      <a:r>
                        <a:rPr lang="en-IN" sz="2000" dirty="0"/>
                        <a:t>.</a:t>
                      </a:r>
                      <a:endParaRPr lang="en-IN" sz="2000" dirty="0">
                        <a:latin typeface="Times New Roman" pitchFamily="18" charset="0"/>
                        <a:cs typeface="Times New Roman" pitchFamily="18" charset="0"/>
                      </a:endParaRPr>
                    </a:p>
                  </a:txBody>
                  <a:tcPr/>
                </a:tc>
                <a:tc>
                  <a:txBody>
                    <a:bodyPr/>
                    <a:lstStyle/>
                    <a:p>
                      <a:pPr algn="ctr"/>
                      <a:r>
                        <a:rPr lang="en-IN" sz="2000" dirty="0"/>
                        <a:t>Slide</a:t>
                      </a:r>
                      <a:r>
                        <a:rPr lang="en-IN" sz="2000" baseline="0" dirty="0"/>
                        <a:t> No.</a:t>
                      </a:r>
                      <a:endParaRPr lang="en-IN" sz="2000" dirty="0">
                        <a:latin typeface="Times New Roman" pitchFamily="18" charset="0"/>
                        <a:cs typeface="Times New Roman" pitchFamily="18" charset="0"/>
                      </a:endParaRPr>
                    </a:p>
                  </a:txBody>
                  <a:tcPr/>
                </a:tc>
                <a:tc>
                  <a:txBody>
                    <a:bodyPr/>
                    <a:lstStyle/>
                    <a:p>
                      <a:pPr algn="ctr"/>
                      <a:r>
                        <a:rPr lang="en-IN" sz="2000" dirty="0"/>
                        <a:t>Content / Heading</a:t>
                      </a:r>
                      <a:endParaRPr lang="en-IN" sz="2000" dirty="0">
                        <a:latin typeface="Times New Roman" pitchFamily="18" charset="0"/>
                        <a:cs typeface="Times New Roman" pitchFamily="18" charset="0"/>
                      </a:endParaRPr>
                    </a:p>
                  </a:txBody>
                  <a:tcPr/>
                </a:tc>
                <a:extLst>
                  <a:ext uri="{0D108BD9-81ED-4DB2-BD59-A6C34878D82A}">
                    <a16:rowId xmlns:a16="http://schemas.microsoft.com/office/drawing/2014/main" xmlns="" val="10000"/>
                  </a:ext>
                </a:extLst>
              </a:tr>
              <a:tr h="396240">
                <a:tc>
                  <a:txBody>
                    <a:bodyPr/>
                    <a:lstStyle/>
                    <a:p>
                      <a:pPr algn="ctr"/>
                      <a:r>
                        <a:rPr lang="en-IN" sz="2000" dirty="0"/>
                        <a:t>1</a:t>
                      </a:r>
                      <a:endParaRPr lang="en-IN" sz="2000" dirty="0">
                        <a:latin typeface="Times New Roman" pitchFamily="18" charset="0"/>
                        <a:cs typeface="Times New Roman" pitchFamily="18" charset="0"/>
                      </a:endParaRPr>
                    </a:p>
                  </a:txBody>
                  <a:tcPr/>
                </a:tc>
                <a:tc>
                  <a:txBody>
                    <a:bodyPr/>
                    <a:lstStyle/>
                    <a:p>
                      <a:pPr algn="ctr"/>
                      <a:r>
                        <a:rPr lang="en-IN" sz="2000" dirty="0"/>
                        <a:t>3</a:t>
                      </a:r>
                      <a:endParaRPr lang="en-IN" sz="2000" dirty="0">
                        <a:latin typeface="Times New Roman" pitchFamily="18" charset="0"/>
                        <a:cs typeface="Times New Roman" pitchFamily="18" charset="0"/>
                      </a:endParaRPr>
                    </a:p>
                  </a:txBody>
                  <a:tcPr/>
                </a:tc>
                <a:tc>
                  <a:txBody>
                    <a:bodyPr/>
                    <a:lstStyle/>
                    <a:p>
                      <a:r>
                        <a:rPr lang="en-IN" sz="2000" dirty="0"/>
                        <a:t>Introduction</a:t>
                      </a:r>
                      <a:endParaRPr lang="en-IN" sz="2000" dirty="0">
                        <a:latin typeface="Times New Roman" pitchFamily="18" charset="0"/>
                        <a:cs typeface="Times New Roman" pitchFamily="18" charset="0"/>
                      </a:endParaRPr>
                    </a:p>
                  </a:txBody>
                  <a:tcPr/>
                </a:tc>
                <a:extLst>
                  <a:ext uri="{0D108BD9-81ED-4DB2-BD59-A6C34878D82A}">
                    <a16:rowId xmlns:a16="http://schemas.microsoft.com/office/drawing/2014/main" xmlns="" val="10001"/>
                  </a:ext>
                </a:extLst>
              </a:tr>
              <a:tr h="396240">
                <a:tc>
                  <a:txBody>
                    <a:bodyPr/>
                    <a:lstStyle/>
                    <a:p>
                      <a:pPr algn="ctr"/>
                      <a:r>
                        <a:rPr lang="en-IN" sz="2000" dirty="0"/>
                        <a:t>2</a:t>
                      </a:r>
                      <a:endParaRPr lang="en-IN" sz="2000" dirty="0">
                        <a:latin typeface="Times New Roman" pitchFamily="18" charset="0"/>
                        <a:cs typeface="Times New Roman" pitchFamily="18" charset="0"/>
                      </a:endParaRPr>
                    </a:p>
                  </a:txBody>
                  <a:tcPr/>
                </a:tc>
                <a:tc>
                  <a:txBody>
                    <a:bodyPr/>
                    <a:lstStyle/>
                    <a:p>
                      <a:pPr algn="ctr"/>
                      <a:r>
                        <a:rPr lang="en-IN" sz="2000" dirty="0"/>
                        <a:t>4  -  5</a:t>
                      </a:r>
                      <a:endParaRPr lang="en-IN" sz="2000" dirty="0">
                        <a:latin typeface="Times New Roman" pitchFamily="18" charset="0"/>
                        <a:cs typeface="Times New Roman" pitchFamily="18" charset="0"/>
                      </a:endParaRPr>
                    </a:p>
                  </a:txBody>
                  <a:tcPr/>
                </a:tc>
                <a:tc>
                  <a:txBody>
                    <a:bodyPr/>
                    <a:lstStyle/>
                    <a:p>
                      <a:r>
                        <a:rPr lang="en-IN" sz="2000" dirty="0"/>
                        <a:t>Literature</a:t>
                      </a:r>
                      <a:r>
                        <a:rPr lang="en-IN" sz="2000" baseline="0" dirty="0"/>
                        <a:t> Review</a:t>
                      </a:r>
                      <a:endParaRPr lang="en-IN" sz="2000" dirty="0">
                        <a:latin typeface="Times New Roman" pitchFamily="18" charset="0"/>
                        <a:cs typeface="Times New Roman" pitchFamily="18" charset="0"/>
                      </a:endParaRPr>
                    </a:p>
                  </a:txBody>
                  <a:tcPr/>
                </a:tc>
                <a:extLst>
                  <a:ext uri="{0D108BD9-81ED-4DB2-BD59-A6C34878D82A}">
                    <a16:rowId xmlns:a16="http://schemas.microsoft.com/office/drawing/2014/main" xmlns="" val="10002"/>
                  </a:ext>
                </a:extLst>
              </a:tr>
              <a:tr h="396240">
                <a:tc>
                  <a:txBody>
                    <a:bodyPr/>
                    <a:lstStyle/>
                    <a:p>
                      <a:pPr algn="ctr"/>
                      <a:r>
                        <a:rPr lang="en-IN" sz="2000" dirty="0"/>
                        <a:t>3</a:t>
                      </a:r>
                      <a:endParaRPr lang="en-IN" sz="2000" dirty="0">
                        <a:latin typeface="Times New Roman" pitchFamily="18" charset="0"/>
                        <a:cs typeface="Times New Roman" pitchFamily="18" charset="0"/>
                      </a:endParaRPr>
                    </a:p>
                  </a:txBody>
                  <a:tcPr/>
                </a:tc>
                <a:tc>
                  <a:txBody>
                    <a:bodyPr/>
                    <a:lstStyle/>
                    <a:p>
                      <a:pPr algn="ctr"/>
                      <a:r>
                        <a:rPr lang="en-IN" sz="2000" dirty="0"/>
                        <a:t>6</a:t>
                      </a:r>
                      <a:endParaRPr lang="en-IN" sz="2000" dirty="0">
                        <a:latin typeface="Times New Roman" pitchFamily="18" charset="0"/>
                        <a:cs typeface="Times New Roman" pitchFamily="18" charset="0"/>
                      </a:endParaRPr>
                    </a:p>
                  </a:txBody>
                  <a:tcPr/>
                </a:tc>
                <a:tc>
                  <a:txBody>
                    <a:bodyPr/>
                    <a:lstStyle/>
                    <a:p>
                      <a:r>
                        <a:rPr lang="en-IN" sz="2000" dirty="0"/>
                        <a:t>Problem Statement</a:t>
                      </a:r>
                      <a:endParaRPr lang="en-IN" sz="2000" dirty="0">
                        <a:latin typeface="Times New Roman" pitchFamily="18" charset="0"/>
                        <a:cs typeface="Times New Roman" pitchFamily="18" charset="0"/>
                      </a:endParaRPr>
                    </a:p>
                  </a:txBody>
                  <a:tcPr/>
                </a:tc>
                <a:extLst>
                  <a:ext uri="{0D108BD9-81ED-4DB2-BD59-A6C34878D82A}">
                    <a16:rowId xmlns:a16="http://schemas.microsoft.com/office/drawing/2014/main" xmlns="" val="10003"/>
                  </a:ext>
                </a:extLst>
              </a:tr>
              <a:tr h="396240">
                <a:tc>
                  <a:txBody>
                    <a:bodyPr/>
                    <a:lstStyle/>
                    <a:p>
                      <a:pPr algn="ctr"/>
                      <a:r>
                        <a:rPr lang="en-IN" sz="2000" dirty="0"/>
                        <a:t>4</a:t>
                      </a:r>
                      <a:endParaRPr lang="en-IN" sz="2000" dirty="0">
                        <a:latin typeface="Times New Roman" pitchFamily="18" charset="0"/>
                        <a:cs typeface="Times New Roman" pitchFamily="18" charset="0"/>
                      </a:endParaRPr>
                    </a:p>
                  </a:txBody>
                  <a:tcPr/>
                </a:tc>
                <a:tc>
                  <a:txBody>
                    <a:bodyPr/>
                    <a:lstStyle/>
                    <a:p>
                      <a:pPr algn="ctr"/>
                      <a:r>
                        <a:rPr lang="en-IN" sz="2000" baseline="0" dirty="0"/>
                        <a:t>7</a:t>
                      </a:r>
                      <a:endParaRPr lang="en-IN" sz="2000" dirty="0">
                        <a:latin typeface="Times New Roman" pitchFamily="18" charset="0"/>
                        <a:cs typeface="Times New Roman" pitchFamily="18" charset="0"/>
                      </a:endParaRPr>
                    </a:p>
                  </a:txBody>
                  <a:tcPr/>
                </a:tc>
                <a:tc>
                  <a:txBody>
                    <a:bodyPr/>
                    <a:lstStyle/>
                    <a:p>
                      <a:r>
                        <a:rPr lang="en-IN" sz="2000" dirty="0"/>
                        <a:t>Objective</a:t>
                      </a:r>
                      <a:endParaRPr lang="en-IN" sz="2000" dirty="0">
                        <a:latin typeface="Times New Roman" pitchFamily="18" charset="0"/>
                        <a:cs typeface="Times New Roman" pitchFamily="18" charset="0"/>
                      </a:endParaRPr>
                    </a:p>
                  </a:txBody>
                  <a:tcPr/>
                </a:tc>
                <a:extLst>
                  <a:ext uri="{0D108BD9-81ED-4DB2-BD59-A6C34878D82A}">
                    <a16:rowId xmlns:a16="http://schemas.microsoft.com/office/drawing/2014/main" xmlns="" val="10004"/>
                  </a:ext>
                </a:extLst>
              </a:tr>
              <a:tr h="396240">
                <a:tc>
                  <a:txBody>
                    <a:bodyPr/>
                    <a:lstStyle/>
                    <a:p>
                      <a:pPr algn="ctr"/>
                      <a:r>
                        <a:rPr lang="en-IN" sz="2000" dirty="0"/>
                        <a:t>5</a:t>
                      </a:r>
                      <a:endParaRPr lang="en-IN" sz="2000" dirty="0">
                        <a:latin typeface="Times New Roman" pitchFamily="18" charset="0"/>
                        <a:cs typeface="Times New Roman" pitchFamily="18" charset="0"/>
                      </a:endParaRPr>
                    </a:p>
                  </a:txBody>
                  <a:tcPr/>
                </a:tc>
                <a:tc>
                  <a:txBody>
                    <a:bodyPr/>
                    <a:lstStyle/>
                    <a:p>
                      <a:pPr algn="ctr"/>
                      <a:r>
                        <a:rPr lang="en-IN" sz="2000" dirty="0"/>
                        <a:t>8</a:t>
                      </a:r>
                      <a:endParaRPr lang="en-IN" sz="2000" dirty="0">
                        <a:latin typeface="Times New Roman" pitchFamily="18" charset="0"/>
                        <a:cs typeface="Times New Roman" pitchFamily="18" charset="0"/>
                      </a:endParaRPr>
                    </a:p>
                  </a:txBody>
                  <a:tcPr/>
                </a:tc>
                <a:tc>
                  <a:txBody>
                    <a:bodyPr/>
                    <a:lstStyle/>
                    <a:p>
                      <a:r>
                        <a:rPr lang="en-IN" sz="2000" dirty="0"/>
                        <a:t>Novelty</a:t>
                      </a:r>
                      <a:endParaRPr lang="en-IN" sz="2000" dirty="0">
                        <a:latin typeface="Times New Roman" pitchFamily="18" charset="0"/>
                        <a:cs typeface="Times New Roman" pitchFamily="18" charset="0"/>
                      </a:endParaRPr>
                    </a:p>
                  </a:txBody>
                  <a:tcPr/>
                </a:tc>
                <a:extLst>
                  <a:ext uri="{0D108BD9-81ED-4DB2-BD59-A6C34878D82A}">
                    <a16:rowId xmlns:a16="http://schemas.microsoft.com/office/drawing/2014/main" xmlns="" val="10005"/>
                  </a:ext>
                </a:extLst>
              </a:tr>
              <a:tr h="396240">
                <a:tc>
                  <a:txBody>
                    <a:bodyPr/>
                    <a:lstStyle/>
                    <a:p>
                      <a:pPr algn="ctr"/>
                      <a:r>
                        <a:rPr lang="en-IN" sz="2000" dirty="0"/>
                        <a:t>6</a:t>
                      </a:r>
                      <a:endParaRPr lang="en-IN" sz="2000" dirty="0">
                        <a:latin typeface="Times New Roman" pitchFamily="18" charset="0"/>
                        <a:cs typeface="Times New Roman" pitchFamily="18" charset="0"/>
                      </a:endParaRPr>
                    </a:p>
                  </a:txBody>
                  <a:tcPr/>
                </a:tc>
                <a:tc>
                  <a:txBody>
                    <a:bodyPr/>
                    <a:lstStyle/>
                    <a:p>
                      <a:pPr algn="ctr"/>
                      <a:r>
                        <a:rPr lang="en-IN" sz="2000" dirty="0"/>
                        <a:t>9</a:t>
                      </a:r>
                      <a:endParaRPr lang="en-IN" sz="20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2000" dirty="0"/>
                        <a:t>Hardware / Software Used</a:t>
                      </a:r>
                      <a:endParaRPr lang="en-IN" sz="2000" dirty="0">
                        <a:latin typeface="Times New Roman" pitchFamily="18" charset="0"/>
                        <a:cs typeface="Times New Roman" pitchFamily="18" charset="0"/>
                      </a:endParaRPr>
                    </a:p>
                  </a:txBody>
                  <a:tcPr/>
                </a:tc>
                <a:extLst>
                  <a:ext uri="{0D108BD9-81ED-4DB2-BD59-A6C34878D82A}">
                    <a16:rowId xmlns:a16="http://schemas.microsoft.com/office/drawing/2014/main" xmlns="" val="10006"/>
                  </a:ext>
                </a:extLst>
              </a:tr>
              <a:tr h="396240">
                <a:tc>
                  <a:txBody>
                    <a:bodyPr/>
                    <a:lstStyle/>
                    <a:p>
                      <a:pPr algn="ctr"/>
                      <a:r>
                        <a:rPr lang="en-IN" sz="2000" dirty="0"/>
                        <a:t>7</a:t>
                      </a:r>
                      <a:endParaRPr lang="en-IN" sz="2000" dirty="0">
                        <a:latin typeface="Times New Roman" pitchFamily="18" charset="0"/>
                        <a:cs typeface="Times New Roman" pitchFamily="18" charset="0"/>
                      </a:endParaRPr>
                    </a:p>
                  </a:txBody>
                  <a:tcPr/>
                </a:tc>
                <a:tc>
                  <a:txBody>
                    <a:bodyPr/>
                    <a:lstStyle/>
                    <a:p>
                      <a:pPr algn="ctr"/>
                      <a:r>
                        <a:rPr lang="en-IN" sz="2000" dirty="0"/>
                        <a:t>10</a:t>
                      </a:r>
                      <a:endParaRPr lang="en-IN" sz="20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2000" dirty="0"/>
                        <a:t>System / Architecture</a:t>
                      </a:r>
                      <a:r>
                        <a:rPr lang="en-IN" sz="2000" baseline="0" dirty="0"/>
                        <a:t> diagram (Proposed)</a:t>
                      </a:r>
                      <a:endParaRPr lang="en-IN" sz="2000" dirty="0">
                        <a:latin typeface="Times New Roman" pitchFamily="18" charset="0"/>
                        <a:cs typeface="Times New Roman" pitchFamily="18" charset="0"/>
                      </a:endParaRPr>
                    </a:p>
                  </a:txBody>
                  <a:tcPr/>
                </a:tc>
                <a:extLst>
                  <a:ext uri="{0D108BD9-81ED-4DB2-BD59-A6C34878D82A}">
                    <a16:rowId xmlns:a16="http://schemas.microsoft.com/office/drawing/2014/main" xmlns="" val="10007"/>
                  </a:ext>
                </a:extLst>
              </a:tr>
              <a:tr h="396240">
                <a:tc>
                  <a:txBody>
                    <a:bodyPr/>
                    <a:lstStyle/>
                    <a:p>
                      <a:pPr algn="ctr"/>
                      <a:r>
                        <a:rPr lang="en-IN" sz="2000" dirty="0" smtClean="0"/>
                        <a:t>8</a:t>
                      </a:r>
                      <a:endParaRPr lang="en-IN" sz="2000" dirty="0">
                        <a:latin typeface="Times New Roman" pitchFamily="18" charset="0"/>
                        <a:cs typeface="Times New Roman" pitchFamily="18" charset="0"/>
                      </a:endParaRPr>
                    </a:p>
                  </a:txBody>
                  <a:tcPr/>
                </a:tc>
                <a:tc>
                  <a:txBody>
                    <a:bodyPr/>
                    <a:lstStyle/>
                    <a:p>
                      <a:pPr algn="ctr"/>
                      <a:r>
                        <a:rPr lang="en-IN" sz="2000" dirty="0"/>
                        <a:t>11</a:t>
                      </a:r>
                      <a:endParaRPr lang="en-IN" sz="2000" dirty="0">
                        <a:latin typeface="Times New Roman" pitchFamily="18" charset="0"/>
                        <a:cs typeface="Times New Roman" pitchFamily="18" charset="0"/>
                      </a:endParaRPr>
                    </a:p>
                  </a:txBody>
                  <a:tcPr/>
                </a:tc>
                <a:tc>
                  <a:txBody>
                    <a:bodyPr/>
                    <a:lstStyle/>
                    <a:p>
                      <a:r>
                        <a:rPr lang="en-IN" sz="2000" dirty="0"/>
                        <a:t>Methodology</a:t>
                      </a:r>
                      <a:r>
                        <a:rPr lang="en-IN" sz="2000" baseline="0" dirty="0"/>
                        <a:t> (Flow Chart</a:t>
                      </a:r>
                      <a:r>
                        <a:rPr lang="en-IN" sz="2000" baseline="0" dirty="0" smtClean="0"/>
                        <a:t>)</a:t>
                      </a:r>
                      <a:endParaRPr lang="en-IN" sz="2000" dirty="0">
                        <a:latin typeface="Times New Roman" pitchFamily="18" charset="0"/>
                        <a:cs typeface="Times New Roman" pitchFamily="18" charset="0"/>
                      </a:endParaRPr>
                    </a:p>
                  </a:txBody>
                  <a:tcPr/>
                </a:tc>
                <a:extLst>
                  <a:ext uri="{0D108BD9-81ED-4DB2-BD59-A6C34878D82A}">
                    <a16:rowId xmlns:a16="http://schemas.microsoft.com/office/drawing/2014/main" xmlns="" val="10008"/>
                  </a:ext>
                </a:extLst>
              </a:tr>
              <a:tr h="396240">
                <a:tc>
                  <a:txBody>
                    <a:bodyPr/>
                    <a:lstStyle/>
                    <a:p>
                      <a:pPr algn="ctr"/>
                      <a:r>
                        <a:rPr lang="en-IN" sz="2000" dirty="0"/>
                        <a:t>9</a:t>
                      </a:r>
                      <a:endParaRPr lang="en-IN" sz="2000" dirty="0">
                        <a:latin typeface="Times New Roman" pitchFamily="18" charset="0"/>
                        <a:cs typeface="Times New Roman" pitchFamily="18" charset="0"/>
                      </a:endParaRPr>
                    </a:p>
                  </a:txBody>
                  <a:tcPr/>
                </a:tc>
                <a:tc>
                  <a:txBody>
                    <a:bodyPr/>
                    <a:lstStyle/>
                    <a:p>
                      <a:pPr algn="ctr"/>
                      <a:r>
                        <a:rPr lang="en-IN" sz="2000" dirty="0"/>
                        <a:t>12  -</a:t>
                      </a:r>
                      <a:r>
                        <a:rPr lang="en-IN" sz="2000" baseline="0" dirty="0"/>
                        <a:t>  19</a:t>
                      </a:r>
                      <a:endParaRPr lang="en-IN" sz="2000" dirty="0">
                        <a:latin typeface="Times New Roman" pitchFamily="18" charset="0"/>
                        <a:cs typeface="Times New Roman" pitchFamily="18" charset="0"/>
                      </a:endParaRPr>
                    </a:p>
                  </a:txBody>
                  <a:tcPr/>
                </a:tc>
                <a:tc>
                  <a:txBody>
                    <a:bodyPr/>
                    <a:lstStyle/>
                    <a:p>
                      <a:r>
                        <a:rPr lang="en-US" sz="2000" dirty="0"/>
                        <a:t>Hardware Description &amp; Specifications </a:t>
                      </a:r>
                      <a:endParaRPr lang="en-IN" sz="2000" dirty="0">
                        <a:latin typeface="Times New Roman" pitchFamily="18" charset="0"/>
                        <a:cs typeface="Times New Roman" pitchFamily="18" charset="0"/>
                      </a:endParaRPr>
                    </a:p>
                  </a:txBody>
                  <a:tcPr/>
                </a:tc>
                <a:extLst>
                  <a:ext uri="{0D108BD9-81ED-4DB2-BD59-A6C34878D82A}">
                    <a16:rowId xmlns:a16="http://schemas.microsoft.com/office/drawing/2014/main" xmlns="" val="10009"/>
                  </a:ext>
                </a:extLst>
              </a:tr>
              <a:tr h="396240">
                <a:tc>
                  <a:txBody>
                    <a:bodyPr/>
                    <a:lstStyle/>
                    <a:p>
                      <a:pPr algn="ctr"/>
                      <a:r>
                        <a:rPr lang="en-IN" sz="2000" dirty="0" smtClean="0"/>
                        <a:t>10</a:t>
                      </a:r>
                      <a:endParaRPr lang="en-IN" sz="2000" dirty="0">
                        <a:latin typeface="Times New Roman" pitchFamily="18" charset="0"/>
                        <a:cs typeface="Times New Roman" pitchFamily="18" charset="0"/>
                      </a:endParaRPr>
                    </a:p>
                  </a:txBody>
                  <a:tcPr/>
                </a:tc>
                <a:tc>
                  <a:txBody>
                    <a:bodyPr/>
                    <a:lstStyle/>
                    <a:p>
                      <a:pPr algn="ctr"/>
                      <a:r>
                        <a:rPr lang="en-IN" sz="2000" dirty="0" smtClean="0"/>
                        <a:t>21-28</a:t>
                      </a:r>
                      <a:endParaRPr lang="en-IN" sz="2000" dirty="0">
                        <a:latin typeface="Times New Roman" pitchFamily="18" charset="0"/>
                        <a:cs typeface="Times New Roman" pitchFamily="18" charset="0"/>
                      </a:endParaRPr>
                    </a:p>
                  </a:txBody>
                  <a:tcPr/>
                </a:tc>
                <a:tc>
                  <a:txBody>
                    <a:bodyPr/>
                    <a:lstStyle/>
                    <a:p>
                      <a:r>
                        <a:rPr lang="en-IN" sz="2000" dirty="0" smtClean="0"/>
                        <a:t>Work</a:t>
                      </a:r>
                      <a:r>
                        <a:rPr lang="en-IN" sz="2000" baseline="0" dirty="0" smtClean="0"/>
                        <a:t>  Plan and Working Model</a:t>
                      </a:r>
                      <a:endParaRPr lang="en-IN" sz="2000" dirty="0">
                        <a:latin typeface="Times New Roman" pitchFamily="18" charset="0"/>
                        <a:cs typeface="Times New Roman" pitchFamily="18" charset="0"/>
                      </a:endParaRPr>
                    </a:p>
                  </a:txBody>
                  <a:tcPr/>
                </a:tc>
                <a:extLst>
                  <a:ext uri="{0D108BD9-81ED-4DB2-BD59-A6C34878D82A}">
                    <a16:rowId xmlns:a16="http://schemas.microsoft.com/office/drawing/2014/main" xmlns="" val="10010"/>
                  </a:ext>
                </a:extLst>
              </a:tr>
              <a:tr h="396240">
                <a:tc>
                  <a:txBody>
                    <a:bodyPr/>
                    <a:lstStyle/>
                    <a:p>
                      <a:pPr algn="ctr"/>
                      <a:r>
                        <a:rPr lang="en-IN" sz="2000" dirty="0" smtClean="0"/>
                        <a:t>11</a:t>
                      </a:r>
                      <a:endParaRPr lang="en-IN" sz="2000" dirty="0">
                        <a:latin typeface="Times New Roman" pitchFamily="18" charset="0"/>
                        <a:cs typeface="Times New Roman" pitchFamily="18" charset="0"/>
                      </a:endParaRPr>
                    </a:p>
                  </a:txBody>
                  <a:tcPr/>
                </a:tc>
                <a:tc>
                  <a:txBody>
                    <a:bodyPr/>
                    <a:lstStyle/>
                    <a:p>
                      <a:pPr algn="ctr"/>
                      <a:r>
                        <a:rPr lang="en-IN" sz="2000" dirty="0" smtClean="0"/>
                        <a:t>29</a:t>
                      </a:r>
                      <a:r>
                        <a:rPr lang="en-IN" sz="2000" baseline="0" dirty="0" smtClean="0"/>
                        <a:t> </a:t>
                      </a:r>
                      <a:r>
                        <a:rPr lang="en-IN" sz="2000" baseline="0" dirty="0" smtClean="0"/>
                        <a:t>- </a:t>
                      </a:r>
                      <a:r>
                        <a:rPr lang="en-IN" sz="2000" baseline="0" dirty="0" smtClean="0"/>
                        <a:t>32</a:t>
                      </a:r>
                      <a:endParaRPr lang="en-IN" sz="2000" dirty="0">
                        <a:latin typeface="Times New Roman" pitchFamily="18" charset="0"/>
                        <a:cs typeface="Times New Roman" pitchFamily="18" charset="0"/>
                      </a:endParaRPr>
                    </a:p>
                  </a:txBody>
                  <a:tcPr/>
                </a:tc>
                <a:tc>
                  <a:txBody>
                    <a:bodyPr/>
                    <a:lstStyle/>
                    <a:p>
                      <a:r>
                        <a:rPr lang="en-IN" sz="2000" dirty="0"/>
                        <a:t>Program (Embedded C</a:t>
                      </a:r>
                      <a:r>
                        <a:rPr lang="en-IN" sz="2000" baseline="0" dirty="0"/>
                        <a:t> for Arduino</a:t>
                      </a:r>
                      <a:r>
                        <a:rPr lang="en-IN" sz="2000" dirty="0"/>
                        <a:t>)</a:t>
                      </a:r>
                      <a:endParaRPr lang="en-IN" sz="2000" dirty="0">
                        <a:latin typeface="Times New Roman" pitchFamily="18" charset="0"/>
                        <a:cs typeface="Times New Roman" pitchFamily="18" charset="0"/>
                      </a:endParaRPr>
                    </a:p>
                  </a:txBody>
                  <a:tcPr/>
                </a:tc>
                <a:extLst>
                  <a:ext uri="{0D108BD9-81ED-4DB2-BD59-A6C34878D82A}">
                    <a16:rowId xmlns:a16="http://schemas.microsoft.com/office/drawing/2014/main" xmlns="" val="10011"/>
                  </a:ext>
                </a:extLst>
              </a:tr>
              <a:tr h="396240">
                <a:tc>
                  <a:txBody>
                    <a:bodyPr/>
                    <a:lstStyle/>
                    <a:p>
                      <a:pPr algn="ctr"/>
                      <a:r>
                        <a:rPr lang="en-IN" sz="2000" dirty="0" smtClean="0"/>
                        <a:t>12</a:t>
                      </a:r>
                      <a:endParaRPr lang="en-IN" sz="2000" dirty="0">
                        <a:latin typeface="Times New Roman" pitchFamily="18" charset="0"/>
                        <a:cs typeface="Times New Roman" pitchFamily="18" charset="0"/>
                      </a:endParaRPr>
                    </a:p>
                  </a:txBody>
                  <a:tcPr/>
                </a:tc>
                <a:tc>
                  <a:txBody>
                    <a:bodyPr/>
                    <a:lstStyle/>
                    <a:p>
                      <a:pPr algn="ctr"/>
                      <a:r>
                        <a:rPr lang="en-IN" sz="2000" dirty="0" smtClean="0">
                          <a:latin typeface="Times New Roman" pitchFamily="18" charset="0"/>
                          <a:cs typeface="Times New Roman" pitchFamily="18" charset="0"/>
                        </a:rPr>
                        <a:t>33</a:t>
                      </a:r>
                      <a:endParaRPr lang="en-IN" sz="20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2000" dirty="0" smtClean="0"/>
                        <a:t>Output </a:t>
                      </a:r>
                      <a:endParaRPr lang="en-IN" sz="2000" dirty="0">
                        <a:latin typeface="Times New Roman" pitchFamily="18" charset="0"/>
                        <a:cs typeface="Times New Roman" pitchFamily="18" charset="0"/>
                      </a:endParaRPr>
                    </a:p>
                  </a:txBody>
                  <a:tcPr/>
                </a:tc>
                <a:extLst>
                  <a:ext uri="{0D108BD9-81ED-4DB2-BD59-A6C34878D82A}">
                    <a16:rowId xmlns:a16="http://schemas.microsoft.com/office/drawing/2014/main" xmlns="" val="10012"/>
                  </a:ext>
                </a:extLst>
              </a:tr>
              <a:tr h="396240">
                <a:tc>
                  <a:txBody>
                    <a:bodyPr/>
                    <a:lstStyle/>
                    <a:p>
                      <a:pPr algn="ctr"/>
                      <a:r>
                        <a:rPr lang="en-IN" sz="2000" dirty="0" smtClean="0"/>
                        <a:t>13</a:t>
                      </a:r>
                    </a:p>
                    <a:p>
                      <a:pPr algn="ctr"/>
                      <a:r>
                        <a:rPr lang="en-IN" sz="2000" dirty="0" smtClean="0">
                          <a:latin typeface="Times New Roman" pitchFamily="18" charset="0"/>
                          <a:cs typeface="Times New Roman" pitchFamily="18" charset="0"/>
                        </a:rPr>
                        <a:t>14</a:t>
                      </a:r>
                      <a:endParaRPr lang="en-IN" sz="2000" dirty="0">
                        <a:latin typeface="Times New Roman" pitchFamily="18" charset="0"/>
                        <a:cs typeface="Times New Roman" pitchFamily="18" charset="0"/>
                      </a:endParaRPr>
                    </a:p>
                  </a:txBody>
                  <a:tcPr/>
                </a:tc>
                <a:tc>
                  <a:txBody>
                    <a:bodyPr/>
                    <a:lstStyle/>
                    <a:p>
                      <a:pPr algn="ctr"/>
                      <a:r>
                        <a:rPr lang="en-IN" sz="2000" dirty="0" smtClean="0">
                          <a:latin typeface="Times New Roman" pitchFamily="18" charset="0"/>
                          <a:cs typeface="Times New Roman" pitchFamily="18" charset="0"/>
                        </a:rPr>
                        <a:t>34</a:t>
                      </a:r>
                    </a:p>
                    <a:p>
                      <a:pPr algn="ctr"/>
                      <a:r>
                        <a:rPr lang="en-IN" sz="2000" dirty="0" smtClean="0">
                          <a:latin typeface="Times New Roman" pitchFamily="18" charset="0"/>
                          <a:cs typeface="Times New Roman" pitchFamily="18" charset="0"/>
                        </a:rPr>
                        <a:t>35</a:t>
                      </a:r>
                      <a:endParaRPr lang="en-IN" sz="20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2000" dirty="0" smtClean="0">
                          <a:solidFill>
                            <a:schemeClr val="tx1"/>
                          </a:solidFill>
                          <a:latin typeface="Times New Roman" pitchFamily="18" charset="0"/>
                          <a:cs typeface="Times New Roman" pitchFamily="18" charset="0"/>
                        </a:rPr>
                        <a:t>Demo</a:t>
                      </a:r>
                    </a:p>
                    <a:p>
                      <a:pPr marL="0" marR="0" indent="0" algn="l" defTabSz="914400" rtl="0" eaLnBrk="1" fontAlgn="auto" latinLnBrk="0" hangingPunct="1">
                        <a:lnSpc>
                          <a:spcPct val="100000"/>
                        </a:lnSpc>
                        <a:spcBef>
                          <a:spcPts val="0"/>
                        </a:spcBef>
                        <a:spcAft>
                          <a:spcPts val="0"/>
                        </a:spcAft>
                        <a:buClrTx/>
                        <a:buSzTx/>
                        <a:buFontTx/>
                        <a:buNone/>
                        <a:tabLst/>
                        <a:defRPr/>
                      </a:pPr>
                      <a:r>
                        <a:rPr lang="en-IN" sz="2000" dirty="0" smtClean="0">
                          <a:solidFill>
                            <a:schemeClr val="tx1"/>
                          </a:solidFill>
                          <a:latin typeface="Times New Roman" pitchFamily="18" charset="0"/>
                          <a:cs typeface="Times New Roman" pitchFamily="18" charset="0"/>
                        </a:rPr>
                        <a:t>Poster</a:t>
                      </a:r>
                      <a:endParaRPr lang="en-IN" sz="2000" dirty="0">
                        <a:solidFill>
                          <a:schemeClr val="tx1"/>
                        </a:solidFill>
                        <a:latin typeface="Times New Roman" pitchFamily="18" charset="0"/>
                        <a:cs typeface="Times New Roman" pitchFamily="18" charset="0"/>
                      </a:endParaRPr>
                    </a:p>
                  </a:txBody>
                  <a:tcPr/>
                </a:tc>
                <a:extLst>
                  <a:ext uri="{0D108BD9-81ED-4DB2-BD59-A6C34878D82A}">
                    <a16:rowId xmlns:a16="http://schemas.microsoft.com/office/drawing/2014/main" xmlns="" val="10013"/>
                  </a:ext>
                </a:extLst>
              </a:tr>
              <a:tr h="396240">
                <a:tc>
                  <a:txBody>
                    <a:bodyPr/>
                    <a:lstStyle/>
                    <a:p>
                      <a:pPr algn="ctr"/>
                      <a:r>
                        <a:rPr lang="en-IN" sz="2000" dirty="0" smtClean="0"/>
                        <a:t>14</a:t>
                      </a:r>
                      <a:endParaRPr lang="en-IN" sz="2000" dirty="0">
                        <a:latin typeface="Times New Roman" pitchFamily="18" charset="0"/>
                        <a:cs typeface="Times New Roman" pitchFamily="18" charset="0"/>
                      </a:endParaRPr>
                    </a:p>
                  </a:txBody>
                  <a:tcPr/>
                </a:tc>
                <a:tc>
                  <a:txBody>
                    <a:bodyPr/>
                    <a:lstStyle/>
                    <a:p>
                      <a:pPr algn="ctr"/>
                      <a:r>
                        <a:rPr lang="en-IN" sz="2000" dirty="0" smtClean="0">
                          <a:latin typeface="Times New Roman" pitchFamily="18" charset="0"/>
                          <a:cs typeface="Times New Roman" pitchFamily="18" charset="0"/>
                        </a:rPr>
                        <a:t>36</a:t>
                      </a:r>
                      <a:endParaRPr lang="en-IN" sz="2000" dirty="0">
                        <a:latin typeface="Times New Roman" pitchFamily="18" charset="0"/>
                        <a:cs typeface="Times New Roman" pitchFamily="18" charset="0"/>
                      </a:endParaRPr>
                    </a:p>
                  </a:txBody>
                  <a:tcPr/>
                </a:tc>
                <a:tc>
                  <a:txBody>
                    <a:bodyPr/>
                    <a:lstStyle/>
                    <a:p>
                      <a:r>
                        <a:rPr lang="en-IN" sz="2000" dirty="0"/>
                        <a:t>References</a:t>
                      </a:r>
                      <a:endParaRPr lang="en-IN" sz="2000" dirty="0">
                        <a:latin typeface="Times New Roman" pitchFamily="18" charset="0"/>
                        <a:cs typeface="Times New Roman" pitchFamily="18" charset="0"/>
                      </a:endParaRPr>
                    </a:p>
                  </a:txBody>
                  <a:tcPr/>
                </a:tc>
                <a:extLst>
                  <a:ext uri="{0D108BD9-81ED-4DB2-BD59-A6C34878D82A}">
                    <a16:rowId xmlns:a16="http://schemas.microsoft.com/office/drawing/2014/main" xmlns="" val="10014"/>
                  </a:ext>
                </a:extLst>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PLAN</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Working </a:t>
            </a:r>
            <a:r>
              <a:rPr lang="en-US" dirty="0"/>
              <a:t>on the connection  establishment between IOT (GSM Module) link it through carrier and establishing a message </a:t>
            </a:r>
            <a:r>
              <a:rPr lang="en-US" dirty="0" err="1"/>
              <a:t>centre</a:t>
            </a:r>
            <a:r>
              <a:rPr lang="en-US" dirty="0"/>
              <a:t> so the model can send required values on mobile phone</a:t>
            </a:r>
            <a:r>
              <a:rPr lang="en-US" dirty="0" smtClean="0"/>
              <a:t>.</a:t>
            </a:r>
          </a:p>
          <a:p>
            <a:r>
              <a:rPr lang="en-US" dirty="0" smtClean="0"/>
              <a:t>Obtaining </a:t>
            </a:r>
            <a:r>
              <a:rPr lang="en-US" dirty="0"/>
              <a:t>values of Battery Voltage and Solar Voltage to determine functioning of solar panel and battery</a:t>
            </a:r>
            <a:r>
              <a:rPr lang="en-US" dirty="0" smtClean="0"/>
              <a:t>.</a:t>
            </a:r>
          </a:p>
          <a:p>
            <a:r>
              <a:rPr lang="en-US" dirty="0" smtClean="0"/>
              <a:t>To </a:t>
            </a:r>
            <a:r>
              <a:rPr lang="en-US" dirty="0"/>
              <a:t>obtain messages regarding solar panel to check whether the solar panel is working during the </a:t>
            </a:r>
            <a:r>
              <a:rPr lang="en-US" dirty="0" smtClean="0"/>
              <a:t>day</a:t>
            </a:r>
          </a:p>
          <a:p>
            <a:r>
              <a:rPr lang="en-US" dirty="0" smtClean="0"/>
              <a:t>To </a:t>
            </a:r>
            <a:r>
              <a:rPr lang="en-US" dirty="0"/>
              <a:t>obtain messages regarding battery to check whether the battery is working at </a:t>
            </a:r>
            <a:r>
              <a:rPr lang="en-US" dirty="0" smtClean="0"/>
              <a:t>night.</a:t>
            </a:r>
          </a:p>
          <a:p>
            <a:r>
              <a:rPr lang="en-US" dirty="0" smtClean="0"/>
              <a:t>Our </a:t>
            </a:r>
            <a:r>
              <a:rPr lang="en-US" dirty="0"/>
              <a:t>model will carry out </a:t>
            </a:r>
            <a:r>
              <a:rPr lang="en-US" dirty="0" err="1"/>
              <a:t>seperate</a:t>
            </a:r>
            <a:r>
              <a:rPr lang="en-US" dirty="0"/>
              <a:t> operations at day and night. It will also determine the voltage drop in battery (or) solar panel and change automatically</a:t>
            </a:r>
            <a:r>
              <a:rPr lang="en-US" dirty="0" smtClean="0"/>
              <a:t>.</a:t>
            </a:r>
          </a:p>
          <a:p>
            <a:r>
              <a:rPr lang="en-US" dirty="0" smtClean="0"/>
              <a:t>100% completion </a:t>
            </a:r>
            <a:r>
              <a:rPr lang="en-US" dirty="0"/>
              <a:t>and execution of program.</a:t>
            </a:r>
          </a:p>
        </p:txBody>
      </p:sp>
    </p:spTree>
    <p:extLst>
      <p:ext uri="{BB962C8B-B14F-4D97-AF65-F5344CB8AC3E}">
        <p14:creationId xmlns:p14="http://schemas.microsoft.com/office/powerpoint/2010/main" val="1006209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2028" y="1"/>
            <a:ext cx="5297212" cy="851338"/>
          </a:xfrm>
        </p:spPr>
        <p:txBody>
          <a:bodyPr>
            <a:normAutofit/>
          </a:bodyPr>
          <a:lstStyle/>
          <a:p>
            <a:r>
              <a:rPr lang="en-IN" sz="3600" b="1" dirty="0">
                <a:latin typeface="Times New Roman" pitchFamily="18" charset="0"/>
                <a:cs typeface="Times New Roman" pitchFamily="18" charset="0"/>
              </a:rPr>
              <a:t>WORKING MODEL </a:t>
            </a:r>
          </a:p>
        </p:txBody>
      </p:sp>
      <p:pic>
        <p:nvPicPr>
          <p:cNvPr id="41986" name="Picture 2"/>
          <p:cNvPicPr>
            <a:picLocks noGrp="1" noChangeAspect="1" noChangeArrowheads="1"/>
          </p:cNvPicPr>
          <p:nvPr>
            <p:ph idx="1"/>
          </p:nvPr>
        </p:nvPicPr>
        <p:blipFill>
          <a:blip r:embed="rId2"/>
          <a:srcRect/>
          <a:stretch>
            <a:fillRect/>
          </a:stretch>
        </p:blipFill>
        <p:spPr bwMode="auto">
          <a:xfrm>
            <a:off x="204952" y="1182414"/>
            <a:ext cx="4792717" cy="3183314"/>
          </a:xfrm>
          <a:prstGeom prst="rect">
            <a:avLst/>
          </a:prstGeom>
          <a:ln w="228600" cap="sq" cmpd="thickThin">
            <a:solidFill>
              <a:srgbClr val="000000"/>
            </a:solidFill>
            <a:prstDash val="solid"/>
            <a:miter lim="800000"/>
          </a:ln>
          <a:effectLst>
            <a:innerShdw blurRad="76200">
              <a:srgbClr val="000000"/>
            </a:innerShdw>
          </a:effectLst>
        </p:spPr>
      </p:pic>
      <p:pic>
        <p:nvPicPr>
          <p:cNvPr id="41987" name="Picture 3"/>
          <p:cNvPicPr>
            <a:picLocks noChangeAspect="1" noChangeArrowheads="1"/>
          </p:cNvPicPr>
          <p:nvPr/>
        </p:nvPicPr>
        <p:blipFill>
          <a:blip r:embed="rId3"/>
          <a:srcRect/>
          <a:stretch>
            <a:fillRect/>
          </a:stretch>
        </p:blipFill>
        <p:spPr bwMode="auto">
          <a:xfrm>
            <a:off x="5423338" y="1213945"/>
            <a:ext cx="4540469" cy="2995449"/>
          </a:xfrm>
          <a:prstGeom prst="rect">
            <a:avLst/>
          </a:prstGeom>
          <a:ln w="228600" cap="sq" cmpd="thickThin">
            <a:solidFill>
              <a:srgbClr val="000000"/>
            </a:solidFill>
            <a:prstDash val="solid"/>
            <a:miter lim="800000"/>
          </a:ln>
          <a:effectLst>
            <a:innerShdw blurRad="76200">
              <a:srgbClr val="000000"/>
            </a:innerShdw>
          </a:effectLst>
        </p:spPr>
      </p:pic>
      <p:pic>
        <p:nvPicPr>
          <p:cNvPr id="41988" name="Picture 4"/>
          <p:cNvPicPr>
            <a:picLocks noChangeAspect="1" noChangeArrowheads="1"/>
          </p:cNvPicPr>
          <p:nvPr/>
        </p:nvPicPr>
        <p:blipFill>
          <a:blip r:embed="rId4"/>
          <a:srcRect/>
          <a:stretch>
            <a:fillRect/>
          </a:stretch>
        </p:blipFill>
        <p:spPr bwMode="auto">
          <a:xfrm>
            <a:off x="204952" y="4619297"/>
            <a:ext cx="4792717" cy="2706411"/>
          </a:xfrm>
          <a:prstGeom prst="rect">
            <a:avLst/>
          </a:prstGeom>
          <a:ln w="228600" cap="sq" cmpd="thickThin">
            <a:solidFill>
              <a:srgbClr val="000000"/>
            </a:solidFill>
            <a:prstDash val="solid"/>
            <a:miter lim="800000"/>
          </a:ln>
          <a:effectLst>
            <a:innerShdw blurRad="76200">
              <a:srgbClr val="000000"/>
            </a:innerShdw>
          </a:effectLst>
        </p:spPr>
      </p:pic>
      <p:pic>
        <p:nvPicPr>
          <p:cNvPr id="41989" name="Picture 5"/>
          <p:cNvPicPr>
            <a:picLocks noChangeAspect="1" noChangeArrowheads="1"/>
          </p:cNvPicPr>
          <p:nvPr/>
        </p:nvPicPr>
        <p:blipFill>
          <a:blip r:embed="rId5"/>
          <a:srcRect/>
          <a:stretch>
            <a:fillRect/>
          </a:stretch>
        </p:blipFill>
        <p:spPr bwMode="auto">
          <a:xfrm>
            <a:off x="5439103" y="4619295"/>
            <a:ext cx="4493172" cy="2743201"/>
          </a:xfrm>
          <a:prstGeom prst="rect">
            <a:avLst/>
          </a:prstGeom>
          <a:ln w="2286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5438" y="1371600"/>
            <a:ext cx="8331200" cy="5613400"/>
          </a:xfrm>
        </p:spPr>
      </p:pic>
    </p:spTree>
    <p:extLst>
      <p:ext uri="{BB962C8B-B14F-4D97-AF65-F5344CB8AC3E}">
        <p14:creationId xmlns:p14="http://schemas.microsoft.com/office/powerpoint/2010/main" val="1114608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6200000">
            <a:off x="2169160" y="-289560"/>
            <a:ext cx="6238240" cy="7934960"/>
          </a:xfrm>
          <a:ln>
            <a:solidFill>
              <a:schemeClr val="accent5">
                <a:lumMod val="50000"/>
              </a:schemeClr>
            </a:solidFill>
          </a:ln>
        </p:spPr>
      </p:pic>
    </p:spTree>
    <p:extLst>
      <p:ext uri="{BB962C8B-B14F-4D97-AF65-F5344CB8AC3E}">
        <p14:creationId xmlns:p14="http://schemas.microsoft.com/office/powerpoint/2010/main" val="2470779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6200000">
            <a:off x="3002280" y="228600"/>
            <a:ext cx="5273040" cy="7396480"/>
          </a:xfrm>
        </p:spPr>
      </p:pic>
    </p:spTree>
    <p:extLst>
      <p:ext uri="{BB962C8B-B14F-4D97-AF65-F5344CB8AC3E}">
        <p14:creationId xmlns:p14="http://schemas.microsoft.com/office/powerpoint/2010/main" val="28171665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6200000">
            <a:off x="2885440" y="-60960"/>
            <a:ext cx="4988560" cy="7630160"/>
          </a:xfrm>
        </p:spPr>
      </p:pic>
    </p:spTree>
    <p:extLst>
      <p:ext uri="{BB962C8B-B14F-4D97-AF65-F5344CB8AC3E}">
        <p14:creationId xmlns:p14="http://schemas.microsoft.com/office/powerpoint/2010/main" val="14829044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5438" y="1056640"/>
            <a:ext cx="8331200" cy="5760720"/>
          </a:xfrm>
        </p:spPr>
      </p:pic>
    </p:spTree>
    <p:extLst>
      <p:ext uri="{BB962C8B-B14F-4D97-AF65-F5344CB8AC3E}">
        <p14:creationId xmlns:p14="http://schemas.microsoft.com/office/powerpoint/2010/main" val="3174212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5438" y="1371600"/>
            <a:ext cx="8331200" cy="5476240"/>
          </a:xfrm>
        </p:spPr>
      </p:pic>
    </p:spTree>
    <p:extLst>
      <p:ext uri="{BB962C8B-B14F-4D97-AF65-F5344CB8AC3E}">
        <p14:creationId xmlns:p14="http://schemas.microsoft.com/office/powerpoint/2010/main" val="5159198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5120" y="305153"/>
            <a:ext cx="8331200" cy="507647"/>
          </a:xfrm>
        </p:spPr>
        <p:txBody>
          <a:bodyPr>
            <a:normAutofit/>
          </a:bodyPr>
          <a:lstStyle/>
          <a:p>
            <a:endParaRPr lang="en-US" sz="14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0800" y="904240"/>
            <a:ext cx="6167120" cy="6522720"/>
          </a:xfrm>
        </p:spPr>
      </p:pic>
    </p:spTree>
    <p:extLst>
      <p:ext uri="{BB962C8B-B14F-4D97-AF65-F5344CB8AC3E}">
        <p14:creationId xmlns:p14="http://schemas.microsoft.com/office/powerpoint/2010/main" val="40678690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6647" y="1"/>
            <a:ext cx="5849007" cy="1024758"/>
          </a:xfrm>
        </p:spPr>
        <p:txBody>
          <a:bodyPr>
            <a:normAutofit/>
          </a:bodyPr>
          <a:lstStyle/>
          <a:p>
            <a:r>
              <a:rPr lang="en-IN" sz="4000" b="1" dirty="0" smtClean="0">
                <a:latin typeface="Times New Roman" pitchFamily="18" charset="0"/>
                <a:cs typeface="Times New Roman" pitchFamily="18" charset="0"/>
              </a:rPr>
              <a:t>PROGRAM</a:t>
            </a:r>
            <a:r>
              <a:rPr lang="en-IN" sz="3600" b="1" dirty="0">
                <a:latin typeface="Times New Roman" pitchFamily="18" charset="0"/>
                <a:cs typeface="Times New Roman" pitchFamily="18" charset="0"/>
              </a:rPr>
              <a: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0160" y="944562"/>
            <a:ext cx="8463279" cy="6269038"/>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9352" y="189188"/>
            <a:ext cx="5644057" cy="630621"/>
          </a:xfrm>
        </p:spPr>
        <p:txBody>
          <a:bodyPr>
            <a:normAutofit fontScale="90000"/>
          </a:bodyPr>
          <a:lstStyle/>
          <a:p>
            <a:r>
              <a:rPr lang="en-US" sz="3200" b="1" dirty="0">
                <a:latin typeface="Times New Roman" pitchFamily="18" charset="0"/>
                <a:cs typeface="Times New Roman" pitchFamily="18" charset="0"/>
              </a:rPr>
              <a:t>Introduction</a:t>
            </a:r>
          </a:p>
        </p:txBody>
      </p:sp>
      <p:sp>
        <p:nvSpPr>
          <p:cNvPr id="3" name="Text Placeholder 2"/>
          <p:cNvSpPr>
            <a:spLocks noGrp="1"/>
          </p:cNvSpPr>
          <p:nvPr>
            <p:ph type="body" idx="1"/>
          </p:nvPr>
        </p:nvSpPr>
        <p:spPr>
          <a:xfrm>
            <a:off x="1119352" y="693682"/>
            <a:ext cx="9040648" cy="6926318"/>
          </a:xfrm>
        </p:spPr>
        <p:txBody>
          <a:bodyPr>
            <a:normAutofit lnSpcReduction="10000"/>
          </a:bodyPr>
          <a:lstStyle/>
          <a:p>
            <a:pPr>
              <a:buFont typeface="Arial" pitchFamily="34" charset="0"/>
              <a:buChar char="•"/>
            </a:pPr>
            <a:r>
              <a:rPr lang="en-US" sz="1800" dirty="0">
                <a:latin typeface="Times New Roman" pitchFamily="18" charset="0"/>
                <a:cs typeface="Times New Roman" pitchFamily="18" charset="0"/>
              </a:rPr>
              <a:t>Using the Internet of Things Technology for Monitoring solar power generation can significantly increase the performance and maintenance of the solar panel.</a:t>
            </a:r>
          </a:p>
          <a:p>
            <a:endParaRPr lang="en-US" sz="1800" dirty="0">
              <a:latin typeface="Times New Roman" pitchFamily="18" charset="0"/>
              <a:cs typeface="Times New Roman" pitchFamily="18" charset="0"/>
            </a:endParaRPr>
          </a:p>
          <a:p>
            <a:pPr>
              <a:buFont typeface="Arial" pitchFamily="34" charset="0"/>
              <a:buChar char="•"/>
            </a:pPr>
            <a:r>
              <a:rPr lang="en-US" sz="1800" dirty="0">
                <a:latin typeface="Times New Roman" pitchFamily="18" charset="0"/>
                <a:cs typeface="Times New Roman" pitchFamily="18" charset="0"/>
              </a:rPr>
              <a:t>This Project is based on implementation of new cost actual methodology based on IoT  to remotely monitoring a solar plant for performance evaluation. This will smooth the way of preventive maintenance, fault detection of the solar panel in addition to real time monitoring. </a:t>
            </a:r>
          </a:p>
          <a:p>
            <a:endParaRPr lang="en-US" sz="1800" dirty="0">
              <a:latin typeface="Times New Roman" pitchFamily="18" charset="0"/>
              <a:cs typeface="Times New Roman" pitchFamily="18" charset="0"/>
            </a:endParaRPr>
          </a:p>
          <a:p>
            <a:pPr>
              <a:buFont typeface="Arial" pitchFamily="34" charset="0"/>
              <a:buChar char="•"/>
            </a:pPr>
            <a:r>
              <a:rPr lang="en-IN" sz="1800" dirty="0">
                <a:latin typeface="Times New Roman" pitchFamily="18" charset="0"/>
                <a:cs typeface="Times New Roman" pitchFamily="18" charset="0"/>
              </a:rPr>
              <a:t>Wireless monitoring of energy efficiency of SPV system using the state of the art instrumentation through IOT AND Arduino will help the users in taking various preventive steps by which consistency on increased energy efficiency can be maintained.</a:t>
            </a:r>
            <a:endParaRPr lang="en-US" sz="1800" dirty="0">
              <a:latin typeface="Times New Roman" pitchFamily="18" charset="0"/>
              <a:cs typeface="Times New Roman" pitchFamily="18" charset="0"/>
            </a:endParaRPr>
          </a:p>
          <a:p>
            <a:pPr>
              <a:buFont typeface="Arial" pitchFamily="34" charset="0"/>
              <a:buChar char="•"/>
            </a:pPr>
            <a:endParaRPr lang="en-US" sz="1800" dirty="0">
              <a:latin typeface="Times New Roman" pitchFamily="18" charset="0"/>
              <a:cs typeface="Times New Roman" pitchFamily="18" charset="0"/>
            </a:endParaRPr>
          </a:p>
          <a:p>
            <a:pPr>
              <a:buFont typeface="Arial" pitchFamily="34" charset="0"/>
              <a:buChar char="•"/>
            </a:pPr>
            <a:r>
              <a:rPr lang="en-US" sz="1800" dirty="0">
                <a:latin typeface="Times New Roman" pitchFamily="18" charset="0"/>
                <a:cs typeface="Times New Roman" pitchFamily="18" charset="0"/>
              </a:rPr>
              <a:t>This monitoring is done through Arduino using Web server. Smart Monitoring displays daily usage of renewable energy. </a:t>
            </a:r>
          </a:p>
          <a:p>
            <a:pPr>
              <a:buFont typeface="Arial" pitchFamily="34" charset="0"/>
              <a:buChar char="•"/>
            </a:pPr>
            <a:endParaRPr lang="en-US" sz="1800" dirty="0">
              <a:latin typeface="Times New Roman" pitchFamily="18" charset="0"/>
              <a:cs typeface="Times New Roman" pitchFamily="18" charset="0"/>
            </a:endParaRPr>
          </a:p>
          <a:p>
            <a:pPr>
              <a:buFont typeface="Arial" pitchFamily="34" charset="0"/>
              <a:buChar char="•"/>
            </a:pPr>
            <a:r>
              <a:rPr lang="en-US" sz="1800" dirty="0">
                <a:latin typeface="Times New Roman" pitchFamily="18" charset="0"/>
                <a:cs typeface="Times New Roman" pitchFamily="18" charset="0"/>
              </a:rPr>
              <a:t>This helps the user to study of energy usage. Analysis impacts on the renewable energy usage.</a:t>
            </a:r>
          </a:p>
          <a:p>
            <a:pPr>
              <a:buFont typeface="Arial" pitchFamily="34" charset="0"/>
              <a:buChar char="•"/>
            </a:pPr>
            <a:endParaRPr lang="en-US" sz="1800" dirty="0">
              <a:latin typeface="Times New Roman" pitchFamily="18" charset="0"/>
              <a:cs typeface="Times New Roman" pitchFamily="18" charset="0"/>
            </a:endParaRPr>
          </a:p>
          <a:p>
            <a:pPr>
              <a:buFont typeface="Arial" pitchFamily="34" charset="0"/>
              <a:buChar char="•"/>
            </a:pPr>
            <a:r>
              <a:rPr lang="en-US" sz="1800" dirty="0">
                <a:latin typeface="Times New Roman" pitchFamily="18" charset="0"/>
                <a:cs typeface="Times New Roman" pitchFamily="18" charset="0"/>
              </a:rPr>
              <a:t>The influence of contact thermal resistances is evaluated by the Open-Circuit Voltage (OCV) method used for the Maximum Power Point Tracking (MPPT).</a:t>
            </a:r>
          </a:p>
          <a:p>
            <a:pPr>
              <a:buFont typeface="Arial" pitchFamily="34" charset="0"/>
              <a:buChar char="•"/>
            </a:pPr>
            <a:endParaRPr lang="en-IN" sz="1800" dirty="0">
              <a:latin typeface="Times New Roman" pitchFamily="18" charset="0"/>
              <a:cs typeface="Times New Roman" pitchFamily="18" charset="0"/>
            </a:endParaRPr>
          </a:p>
          <a:p>
            <a:pPr>
              <a:buFont typeface="Arial" pitchFamily="34" charset="0"/>
              <a:buChar char="•"/>
            </a:pPr>
            <a:r>
              <a:rPr lang="en-IN" sz="1800" dirty="0">
                <a:latin typeface="Times New Roman" pitchFamily="18" charset="0"/>
                <a:cs typeface="Times New Roman" pitchFamily="18" charset="0"/>
              </a:rPr>
              <a:t>MPPT or Maximum Power Point Tracking is algorithm that included in charge controllers used for extracting maximum available power from PV module under certain conditions. The voltage at which PV module can produce maximum power is called maximum power point (or peak power voltage) and Open-circuit voltage is the difference of electrical potential between two terminals of a device when disconnected from any circuit.</a:t>
            </a:r>
            <a:endParaRPr lang="en-US" sz="1800" dirty="0">
              <a:latin typeface="Times New Roman" pitchFamily="18" charset="0"/>
              <a:cs typeface="Times New Roman" pitchFamily="18" charset="0"/>
            </a:endParaRPr>
          </a:p>
        </p:txBody>
      </p:sp>
      <p:pic>
        <p:nvPicPr>
          <p:cNvPr id="4" name="Picture 3"/>
          <p:cNvPicPr>
            <a:picLocks noChangeAspect="1"/>
          </p:cNvPicPr>
          <p:nvPr/>
        </p:nvPicPr>
        <p:blipFill>
          <a:blip r:embed="rId2"/>
          <a:stretch>
            <a:fillRect/>
          </a:stretch>
        </p:blipFill>
        <p:spPr>
          <a:xfrm>
            <a:off x="8483600" y="0"/>
            <a:ext cx="1676400" cy="561976"/>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9798" y="452438"/>
            <a:ext cx="8203962" cy="6639242"/>
          </a:xfrm>
        </p:spPr>
      </p:pic>
    </p:spTree>
    <p:extLst>
      <p:ext uri="{BB962C8B-B14F-4D97-AF65-F5344CB8AC3E}">
        <p14:creationId xmlns:p14="http://schemas.microsoft.com/office/powerpoint/2010/main" val="739163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4466" y="388938"/>
            <a:ext cx="8312434" cy="6024562"/>
          </a:xfrm>
        </p:spPr>
      </p:pic>
    </p:spTree>
    <p:extLst>
      <p:ext uri="{BB962C8B-B14F-4D97-AF65-F5344CB8AC3E}">
        <p14:creationId xmlns:p14="http://schemas.microsoft.com/office/powerpoint/2010/main" val="23531349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7086" y="223838"/>
            <a:ext cx="8306674" cy="6878002"/>
          </a:xfrm>
        </p:spPr>
      </p:pic>
    </p:spTree>
    <p:extLst>
      <p:ext uri="{BB962C8B-B14F-4D97-AF65-F5344CB8AC3E}">
        <p14:creationId xmlns:p14="http://schemas.microsoft.com/office/powerpoint/2010/main" val="1521754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OUTPUT GRAPH:</a:t>
            </a:r>
            <a:br>
              <a:rPr lang="en-US" dirty="0" smtClean="0"/>
            </a:b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0" y="1409700"/>
            <a:ext cx="8610600" cy="5892800"/>
          </a:xfrm>
        </p:spPr>
      </p:pic>
    </p:spTree>
    <p:extLst>
      <p:ext uri="{BB962C8B-B14F-4D97-AF65-F5344CB8AC3E}">
        <p14:creationId xmlns:p14="http://schemas.microsoft.com/office/powerpoint/2010/main" val="7667996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Drive Link for the Project Demo</a:t>
            </a:r>
            <a:endParaRPr lang="en-US" dirty="0"/>
          </a:p>
        </p:txBody>
      </p:sp>
      <p:sp>
        <p:nvSpPr>
          <p:cNvPr id="3" name="Content Placeholder 2"/>
          <p:cNvSpPr>
            <a:spLocks noGrp="1"/>
          </p:cNvSpPr>
          <p:nvPr>
            <p:ph idx="1"/>
          </p:nvPr>
        </p:nvSpPr>
        <p:spPr/>
        <p:txBody>
          <a:bodyPr/>
          <a:lstStyle/>
          <a:p>
            <a:r>
              <a:rPr lang="en-US" dirty="0"/>
              <a:t>https://</a:t>
            </a:r>
            <a:r>
              <a:rPr lang="en-US" dirty="0">
                <a:hlinkClick r:id="rId2"/>
              </a:rPr>
              <a:t>drive.google.com/file/d/1PfDmRNowaX_hx6JLiAe_cepfWRQUKPEb/view</a:t>
            </a:r>
            <a:endParaRPr lang="en-US" dirty="0"/>
          </a:p>
        </p:txBody>
      </p:sp>
    </p:spTree>
    <p:extLst>
      <p:ext uri="{BB962C8B-B14F-4D97-AF65-F5344CB8AC3E}">
        <p14:creationId xmlns:p14="http://schemas.microsoft.com/office/powerpoint/2010/main" val="27058124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Poster</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17908" r="14711"/>
          <a:stretch/>
        </p:blipFill>
        <p:spPr>
          <a:xfrm>
            <a:off x="599440" y="1412240"/>
            <a:ext cx="9245600" cy="6075680"/>
          </a:xfrm>
        </p:spPr>
      </p:pic>
    </p:spTree>
    <p:extLst>
      <p:ext uri="{BB962C8B-B14F-4D97-AF65-F5344CB8AC3E}">
        <p14:creationId xmlns:p14="http://schemas.microsoft.com/office/powerpoint/2010/main" val="28377692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882" y="280987"/>
            <a:ext cx="8751451" cy="914400"/>
          </a:xfrm>
        </p:spPr>
        <p:txBody>
          <a:bodyPr/>
          <a:lstStyle/>
          <a:p>
            <a:r>
              <a:rPr lang="en-US" sz="3200" dirty="0">
                <a:latin typeface="Times New Roman" pitchFamily="18" charset="0"/>
                <a:cs typeface="Times New Roman" pitchFamily="18" charset="0"/>
              </a:rPr>
              <a:t>REFERENCES</a:t>
            </a:r>
          </a:p>
        </p:txBody>
      </p:sp>
      <p:sp>
        <p:nvSpPr>
          <p:cNvPr id="3" name="Text Placeholder 2"/>
          <p:cNvSpPr>
            <a:spLocks noGrp="1"/>
          </p:cNvSpPr>
          <p:nvPr>
            <p:ph type="body" idx="1"/>
          </p:nvPr>
        </p:nvSpPr>
        <p:spPr>
          <a:xfrm>
            <a:off x="1103586" y="904975"/>
            <a:ext cx="8751614" cy="6363092"/>
          </a:xfrm>
        </p:spPr>
        <p:txBody>
          <a:bodyPr/>
          <a:lstStyle/>
          <a:p>
            <a:r>
              <a:rPr lang="en-US" sz="2000" dirty="0">
                <a:latin typeface="Times New Roman" pitchFamily="18" charset="0"/>
                <a:cs typeface="Times New Roman" pitchFamily="18" charset="0"/>
              </a:rPr>
              <a:t>[1] Ayushi Nitin </a:t>
            </a:r>
            <a:r>
              <a:rPr lang="en-US" sz="2000" dirty="0" err="1">
                <a:latin typeface="Times New Roman" pitchFamily="18" charset="0"/>
                <a:cs typeface="Times New Roman" pitchFamily="18" charset="0"/>
              </a:rPr>
              <a:t>Ingole</a:t>
            </a:r>
            <a:r>
              <a:rPr lang="en-US" sz="2000" dirty="0">
                <a:latin typeface="Times New Roman" pitchFamily="18" charset="0"/>
                <a:cs typeface="Times New Roman" pitchFamily="18" charset="0"/>
              </a:rPr>
              <a:t>, (2016)“Arduino based solar tracking system”, (ICSTSD) International Conference on Science and Technology for Sustainable Development.</a:t>
            </a:r>
          </a:p>
          <a:p>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 [2] </a:t>
            </a:r>
            <a:r>
              <a:rPr lang="en-US" sz="2000" dirty="0" err="1">
                <a:latin typeface="Times New Roman" pitchFamily="18" charset="0"/>
                <a:cs typeface="Times New Roman" pitchFamily="18" charset="0"/>
              </a:rPr>
              <a:t>Balbheem</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Nadpurohit</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Noopa</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Kulkarni</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Kadappa</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Matager</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Nagaraj</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Devar</a:t>
            </a:r>
            <a:r>
              <a:rPr lang="en-US" sz="2000" dirty="0">
                <a:latin typeface="Times New Roman" pitchFamily="18" charset="0"/>
                <a:cs typeface="Times New Roman" pitchFamily="18" charset="0"/>
              </a:rPr>
              <a:t>, Rahul </a:t>
            </a:r>
            <a:r>
              <a:rPr lang="en-US" sz="2000" dirty="0" err="1">
                <a:latin typeface="Times New Roman" pitchFamily="18" charset="0"/>
                <a:cs typeface="Times New Roman" pitchFamily="18" charset="0"/>
              </a:rPr>
              <a:t>Karnawadi,Edmund</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Carvalho</a:t>
            </a:r>
            <a:r>
              <a:rPr lang="en-US" sz="2000" dirty="0">
                <a:latin typeface="Times New Roman" pitchFamily="18" charset="0"/>
                <a:cs typeface="Times New Roman" pitchFamily="18" charset="0"/>
              </a:rPr>
              <a:t>,(2017) “IoT Enabled Smart Solar PV System”, International Journal of Innovative Research in Computer and Communication Engineering(IJIRCCE), vol. 5, issue 6. </a:t>
            </a:r>
          </a:p>
          <a:p>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[3] </a:t>
            </a:r>
            <a:r>
              <a:rPr lang="en-US" sz="2000" dirty="0" err="1">
                <a:latin typeface="Times New Roman" pitchFamily="18" charset="0"/>
                <a:cs typeface="Times New Roman" pitchFamily="18" charset="0"/>
              </a:rPr>
              <a:t>Byeongkwan</a:t>
            </a:r>
            <a:r>
              <a:rPr lang="en-US" sz="2000" dirty="0">
                <a:latin typeface="Times New Roman" pitchFamily="18" charset="0"/>
                <a:cs typeface="Times New Roman" pitchFamily="18" charset="0"/>
              </a:rPr>
              <a:t> Kang, </a:t>
            </a:r>
            <a:r>
              <a:rPr lang="en-US" sz="2000" dirty="0" err="1">
                <a:latin typeface="Times New Roman" pitchFamily="18" charset="0"/>
                <a:cs typeface="Times New Roman" pitchFamily="18" charset="0"/>
              </a:rPr>
              <a:t>Sunghoi</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Park,Tacklim</a:t>
            </a:r>
            <a:r>
              <a:rPr lang="en-US" sz="2000" dirty="0">
                <a:latin typeface="Times New Roman" pitchFamily="18" charset="0"/>
                <a:cs typeface="Times New Roman" pitchFamily="18" charset="0"/>
              </a:rPr>
              <a:t> Lee, and </a:t>
            </a:r>
            <a:r>
              <a:rPr lang="en-US" sz="2000" dirty="0" err="1">
                <a:latin typeface="Times New Roman" pitchFamily="18" charset="0"/>
                <a:cs typeface="Times New Roman" pitchFamily="18" charset="0"/>
              </a:rPr>
              <a:t>Sehyun</a:t>
            </a:r>
            <a:r>
              <a:rPr lang="en-US" sz="2000" dirty="0">
                <a:latin typeface="Times New Roman" pitchFamily="18" charset="0"/>
                <a:cs typeface="Times New Roman" pitchFamily="18" charset="0"/>
              </a:rPr>
              <a:t> Park,(2015)” IoT-Based Monitoring System using Tri-Level Context Making Model for Smart Home Services”, IEEE International Conference </a:t>
            </a:r>
            <a:r>
              <a:rPr lang="en-US" sz="2000" dirty="0" err="1">
                <a:latin typeface="Times New Roman" pitchFamily="18" charset="0"/>
                <a:cs typeface="Times New Roman" pitchFamily="18" charset="0"/>
              </a:rPr>
              <a:t>onConsumer</a:t>
            </a:r>
            <a:r>
              <a:rPr lang="en-US" sz="2000" dirty="0">
                <a:latin typeface="Times New Roman" pitchFamily="18" charset="0"/>
                <a:cs typeface="Times New Roman" pitchFamily="18" charset="0"/>
              </a:rPr>
              <a:t> Electronics (ICCE).</a:t>
            </a:r>
          </a:p>
          <a:p>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 [4] </a:t>
            </a:r>
            <a:r>
              <a:rPr lang="en-US" sz="2000" dirty="0" err="1">
                <a:latin typeface="Times New Roman" pitchFamily="18" charset="0"/>
                <a:cs typeface="Times New Roman" pitchFamily="18" charset="0"/>
              </a:rPr>
              <a:t>Marijana</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Vidas-Bubanja</a:t>
            </a:r>
            <a:r>
              <a:rPr lang="en-US" sz="2000" dirty="0">
                <a:latin typeface="Times New Roman" pitchFamily="18" charset="0"/>
                <a:cs typeface="Times New Roman" pitchFamily="18" charset="0"/>
              </a:rPr>
              <a:t> (2014) “Implementation of Green ICT for Sustainable Economic Development”, International Conference on Control, Instrumentation, Energy &amp; Communication (CIEC)</a:t>
            </a:r>
          </a:p>
        </p:txBody>
      </p:sp>
      <p:pic>
        <p:nvPicPr>
          <p:cNvPr id="4" name="Picture 3"/>
          <p:cNvPicPr>
            <a:picLocks noChangeAspect="1"/>
          </p:cNvPicPr>
          <p:nvPr/>
        </p:nvPicPr>
        <p:blipFill>
          <a:blip r:embed="rId2"/>
          <a:stretch>
            <a:fillRect/>
          </a:stretch>
        </p:blipFill>
        <p:spPr>
          <a:xfrm>
            <a:off x="8483600" y="0"/>
            <a:ext cx="1676400" cy="561976"/>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6648" y="304800"/>
            <a:ext cx="8688552" cy="914400"/>
          </a:xfrm>
        </p:spPr>
        <p:txBody>
          <a:bodyPr/>
          <a:lstStyle/>
          <a:p>
            <a:r>
              <a:rPr lang="en-IN" dirty="0">
                <a:latin typeface="Showcard Gothic" pitchFamily="82" charset="0"/>
              </a:rPr>
              <a:t>THANK YOU</a:t>
            </a:r>
          </a:p>
        </p:txBody>
      </p:sp>
      <p:pic>
        <p:nvPicPr>
          <p:cNvPr id="2050" name="Picture 2" descr="C:\Users\Farook Event\Desktop\what-is-the-iot-everything-you-need-to-k-5f6cc13d5f60de4b41b7f3d4-1-sep-28-2020-16-19-38-poster.jpg"/>
          <p:cNvPicPr>
            <a:picLocks noChangeAspect="1" noChangeArrowheads="1"/>
          </p:cNvPicPr>
          <p:nvPr/>
        </p:nvPicPr>
        <p:blipFill>
          <a:blip r:embed="rId2"/>
          <a:srcRect/>
          <a:stretch>
            <a:fillRect/>
          </a:stretch>
        </p:blipFill>
        <p:spPr bwMode="auto">
          <a:xfrm>
            <a:off x="5408122" y="4458359"/>
            <a:ext cx="3657052" cy="2399643"/>
          </a:xfrm>
          <a:prstGeom prst="rect">
            <a:avLst/>
          </a:prstGeom>
          <a:noFill/>
        </p:spPr>
      </p:pic>
      <p:pic>
        <p:nvPicPr>
          <p:cNvPr id="2051" name="Picture 3" descr="C:\Users\Farook Event\Desktop\download.png"/>
          <p:cNvPicPr>
            <a:picLocks noChangeAspect="1" noChangeArrowheads="1"/>
          </p:cNvPicPr>
          <p:nvPr/>
        </p:nvPicPr>
        <p:blipFill>
          <a:blip r:embed="rId3"/>
          <a:srcRect/>
          <a:stretch>
            <a:fillRect/>
          </a:stretch>
        </p:blipFill>
        <p:spPr bwMode="auto">
          <a:xfrm>
            <a:off x="5243406" y="1031984"/>
            <a:ext cx="2447926" cy="1866900"/>
          </a:xfrm>
          <a:prstGeom prst="rect">
            <a:avLst/>
          </a:prstGeom>
          <a:noFill/>
        </p:spPr>
      </p:pic>
      <p:pic>
        <p:nvPicPr>
          <p:cNvPr id="2052" name="Picture 4" descr="C:\Users\Farook Event\Desktop\learn-c-programming-for-beginners-course201712061822480821290.jpg"/>
          <p:cNvPicPr>
            <a:picLocks noChangeAspect="1" noChangeArrowheads="1"/>
          </p:cNvPicPr>
          <p:nvPr/>
        </p:nvPicPr>
        <p:blipFill>
          <a:blip r:embed="rId4"/>
          <a:srcRect/>
          <a:stretch>
            <a:fillRect/>
          </a:stretch>
        </p:blipFill>
        <p:spPr bwMode="auto">
          <a:xfrm>
            <a:off x="1335254" y="2660160"/>
            <a:ext cx="4047899" cy="2274450"/>
          </a:xfrm>
          <a:prstGeom prst="rect">
            <a:avLst/>
          </a:prstGeom>
          <a:noFill/>
        </p:spPr>
      </p:pic>
      <p:pic>
        <p:nvPicPr>
          <p:cNvPr id="7" name="Picture 6"/>
          <p:cNvPicPr>
            <a:picLocks noChangeAspect="1"/>
          </p:cNvPicPr>
          <p:nvPr/>
        </p:nvPicPr>
        <p:blipFill>
          <a:blip r:embed="rId5"/>
          <a:stretch>
            <a:fillRect/>
          </a:stretch>
        </p:blipFill>
        <p:spPr>
          <a:xfrm>
            <a:off x="8483600" y="0"/>
            <a:ext cx="1676400" cy="561976"/>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1087820" y="893379"/>
          <a:ext cx="8875987" cy="5885793"/>
        </p:xfrm>
        <a:graphic>
          <a:graphicData uri="http://schemas.openxmlformats.org/drawingml/2006/table">
            <a:tbl>
              <a:tblPr firstRow="1" bandRow="1">
                <a:tableStyleId>{3B4B98B0-60AC-42C2-AFA5-B58CD77FA1E5}</a:tableStyleId>
              </a:tblPr>
              <a:tblGrid>
                <a:gridCol w="901588">
                  <a:extLst>
                    <a:ext uri="{9D8B030D-6E8A-4147-A177-3AD203B41FA5}">
                      <a16:colId xmlns:a16="http://schemas.microsoft.com/office/drawing/2014/main" xmlns="" val="20000"/>
                    </a:ext>
                  </a:extLst>
                </a:gridCol>
                <a:gridCol w="2264980">
                  <a:extLst>
                    <a:ext uri="{9D8B030D-6E8A-4147-A177-3AD203B41FA5}">
                      <a16:colId xmlns:a16="http://schemas.microsoft.com/office/drawing/2014/main" xmlns="" val="20001"/>
                    </a:ext>
                  </a:extLst>
                </a:gridCol>
                <a:gridCol w="667128">
                  <a:extLst>
                    <a:ext uri="{9D8B030D-6E8A-4147-A177-3AD203B41FA5}">
                      <a16:colId xmlns:a16="http://schemas.microsoft.com/office/drawing/2014/main" xmlns="" val="20002"/>
                    </a:ext>
                  </a:extLst>
                </a:gridCol>
                <a:gridCol w="1445243">
                  <a:extLst>
                    <a:ext uri="{9D8B030D-6E8A-4147-A177-3AD203B41FA5}">
                      <a16:colId xmlns:a16="http://schemas.microsoft.com/office/drawing/2014/main" xmlns="" val="20003"/>
                    </a:ext>
                  </a:extLst>
                </a:gridCol>
                <a:gridCol w="3597048">
                  <a:extLst>
                    <a:ext uri="{9D8B030D-6E8A-4147-A177-3AD203B41FA5}">
                      <a16:colId xmlns:a16="http://schemas.microsoft.com/office/drawing/2014/main" xmlns="" val="20004"/>
                    </a:ext>
                  </a:extLst>
                </a:gridCol>
              </a:tblGrid>
              <a:tr h="884841">
                <a:tc>
                  <a:txBody>
                    <a:bodyPr/>
                    <a:lstStyle/>
                    <a:p>
                      <a:pPr algn="ctr"/>
                      <a:r>
                        <a:rPr lang="en-IN" sz="2000" dirty="0"/>
                        <a:t>S No.</a:t>
                      </a:r>
                      <a:endParaRPr lang="en-IN" sz="2000" dirty="0">
                        <a:latin typeface="Times New Roman" pitchFamily="18" charset="0"/>
                        <a:cs typeface="Times New Roman" pitchFamily="18" charset="0"/>
                      </a:endParaRPr>
                    </a:p>
                  </a:txBody>
                  <a:tcPr/>
                </a:tc>
                <a:tc>
                  <a:txBody>
                    <a:bodyPr/>
                    <a:lstStyle/>
                    <a:p>
                      <a:pPr algn="ctr"/>
                      <a:r>
                        <a:rPr lang="en-IN" sz="2000" dirty="0"/>
                        <a:t>Title</a:t>
                      </a:r>
                      <a:endParaRPr lang="en-IN" sz="2000" dirty="0">
                        <a:latin typeface="Times New Roman" pitchFamily="18" charset="0"/>
                        <a:cs typeface="Times New Roman" pitchFamily="18" charset="0"/>
                      </a:endParaRPr>
                    </a:p>
                  </a:txBody>
                  <a:tcPr/>
                </a:tc>
                <a:tc>
                  <a:txBody>
                    <a:bodyPr/>
                    <a:lstStyle/>
                    <a:p>
                      <a:pPr algn="ctr"/>
                      <a:r>
                        <a:rPr lang="en-IN" sz="2000" dirty="0"/>
                        <a:t>Year</a:t>
                      </a:r>
                      <a:endParaRPr lang="en-IN" sz="2000" dirty="0">
                        <a:latin typeface="Times New Roman" pitchFamily="18" charset="0"/>
                        <a:cs typeface="Times New Roman" pitchFamily="18" charset="0"/>
                      </a:endParaRPr>
                    </a:p>
                  </a:txBody>
                  <a:tcPr/>
                </a:tc>
                <a:tc>
                  <a:txBody>
                    <a:bodyPr/>
                    <a:lstStyle/>
                    <a:p>
                      <a:pPr algn="ctr"/>
                      <a:r>
                        <a:rPr lang="en-IN" sz="2000" dirty="0"/>
                        <a:t>Author Name</a:t>
                      </a:r>
                      <a:endParaRPr lang="en-IN" sz="2000" dirty="0">
                        <a:latin typeface="Times New Roman" pitchFamily="18" charset="0"/>
                        <a:cs typeface="Times New Roman" pitchFamily="18" charset="0"/>
                      </a:endParaRPr>
                    </a:p>
                  </a:txBody>
                  <a:tcPr/>
                </a:tc>
                <a:tc>
                  <a:txBody>
                    <a:bodyPr/>
                    <a:lstStyle/>
                    <a:p>
                      <a:pPr algn="ctr"/>
                      <a:r>
                        <a:rPr lang="en-IN" sz="2000" dirty="0"/>
                        <a:t>Contents</a:t>
                      </a:r>
                      <a:endParaRPr lang="en-IN" sz="2000" dirty="0">
                        <a:latin typeface="Times New Roman" pitchFamily="18" charset="0"/>
                        <a:cs typeface="Times New Roman" pitchFamily="18" charset="0"/>
                      </a:endParaRPr>
                    </a:p>
                  </a:txBody>
                  <a:tcPr/>
                </a:tc>
                <a:extLst>
                  <a:ext uri="{0D108BD9-81ED-4DB2-BD59-A6C34878D82A}">
                    <a16:rowId xmlns:a16="http://schemas.microsoft.com/office/drawing/2014/main" xmlns="" val="10000"/>
                  </a:ext>
                </a:extLst>
              </a:tr>
              <a:tr h="5000952">
                <a:tc>
                  <a:txBody>
                    <a:bodyPr/>
                    <a:lstStyle/>
                    <a:p>
                      <a:pPr algn="ctr"/>
                      <a:r>
                        <a:rPr lang="en-IN" sz="2000" dirty="0"/>
                        <a:t>1</a:t>
                      </a:r>
                      <a:endParaRPr lang="en-IN" sz="2000" dirty="0">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2000" dirty="0"/>
                    </a:p>
                    <a:p>
                      <a:pPr marL="0" marR="0" indent="0" algn="ctr" defTabSz="914400" rtl="0" eaLnBrk="1" fontAlgn="auto" latinLnBrk="0" hangingPunct="1">
                        <a:lnSpc>
                          <a:spcPct val="100000"/>
                        </a:lnSpc>
                        <a:spcBef>
                          <a:spcPts val="0"/>
                        </a:spcBef>
                        <a:spcAft>
                          <a:spcPts val="0"/>
                        </a:spcAft>
                        <a:buClrTx/>
                        <a:buSzTx/>
                        <a:buFontTx/>
                        <a:buNone/>
                        <a:tabLst/>
                        <a:defRPr/>
                      </a:pPr>
                      <a:r>
                        <a:rPr lang="en-IN" sz="2000" dirty="0"/>
                        <a:t> </a:t>
                      </a:r>
                      <a:r>
                        <a:rPr lang="en-IN" sz="1600" dirty="0"/>
                        <a:t>REVIEW ON SOLAR POWER REMOTE MONITORING AND </a:t>
                      </a:r>
                    </a:p>
                    <a:p>
                      <a:pPr marL="0" marR="0" indent="0" algn="ctr" defTabSz="914400" rtl="0" eaLnBrk="1" fontAlgn="auto" latinLnBrk="0" hangingPunct="1">
                        <a:lnSpc>
                          <a:spcPct val="100000"/>
                        </a:lnSpc>
                        <a:spcBef>
                          <a:spcPts val="0"/>
                        </a:spcBef>
                        <a:spcAft>
                          <a:spcPts val="0"/>
                        </a:spcAft>
                        <a:buClrTx/>
                        <a:buSzTx/>
                        <a:buFontTx/>
                        <a:buNone/>
                        <a:tabLst/>
                        <a:defRPr/>
                      </a:pPr>
                      <a:r>
                        <a:rPr lang="en-IN" sz="1600" dirty="0"/>
                        <a:t>CONTROLLING USING IoT </a:t>
                      </a:r>
                      <a:endParaRPr lang="en-IN" sz="1600" dirty="0">
                        <a:latin typeface="Times New Roman" pitchFamily="18" charset="0"/>
                        <a:cs typeface="Times New Roman" pitchFamily="18" charset="0"/>
                      </a:endParaRPr>
                    </a:p>
                  </a:txBody>
                  <a:tcPr/>
                </a:tc>
                <a:tc>
                  <a:txBody>
                    <a:bodyPr/>
                    <a:lstStyle/>
                    <a:p>
                      <a:pPr algn="ctr"/>
                      <a:r>
                        <a:rPr lang="en-IN" sz="2000" dirty="0"/>
                        <a:t>2018</a:t>
                      </a:r>
                      <a:endParaRPr lang="en-IN" sz="2000" dirty="0">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2000" dirty="0"/>
                    </a:p>
                    <a:p>
                      <a:pPr marL="0" marR="0" indent="0" algn="ctr" defTabSz="914400" rtl="0" eaLnBrk="1" fontAlgn="auto" latinLnBrk="0" hangingPunct="1">
                        <a:lnSpc>
                          <a:spcPct val="100000"/>
                        </a:lnSpc>
                        <a:spcBef>
                          <a:spcPts val="0"/>
                        </a:spcBef>
                        <a:spcAft>
                          <a:spcPts val="0"/>
                        </a:spcAft>
                        <a:buClrTx/>
                        <a:buSzTx/>
                        <a:buFontTx/>
                        <a:buNone/>
                        <a:tabLst/>
                        <a:defRPr/>
                      </a:pPr>
                      <a:r>
                        <a:rPr lang="en-IN" sz="2000" dirty="0"/>
                        <a:t> </a:t>
                      </a:r>
                      <a:r>
                        <a:rPr lang="en-IN" sz="2000" dirty="0" err="1"/>
                        <a:t>Dr.J.Geetha</a:t>
                      </a:r>
                      <a:r>
                        <a:rPr lang="en-IN" sz="2000" dirty="0"/>
                        <a:t> </a:t>
                      </a:r>
                      <a:r>
                        <a:rPr lang="en-IN" sz="2000" dirty="0" err="1"/>
                        <a:t>Ramani</a:t>
                      </a:r>
                      <a:r>
                        <a:rPr lang="en-IN" sz="2000" dirty="0"/>
                        <a:t>, </a:t>
                      </a:r>
                      <a:r>
                        <a:rPr lang="en-IN" sz="2000" dirty="0" err="1"/>
                        <a:t>S.Mohana</a:t>
                      </a:r>
                      <a:r>
                        <a:rPr lang="en-IN" sz="2000" dirty="0"/>
                        <a:t> </a:t>
                      </a:r>
                      <a:r>
                        <a:rPr lang="en-IN" sz="2000" dirty="0" err="1"/>
                        <a:t>Sowmiya</a:t>
                      </a:r>
                      <a:r>
                        <a:rPr lang="en-IN" sz="2000" dirty="0"/>
                        <a:t>, </a:t>
                      </a:r>
                      <a:r>
                        <a:rPr lang="en-IN" sz="2000" dirty="0" err="1"/>
                        <a:t>S.Mirunalinii</a:t>
                      </a:r>
                      <a:r>
                        <a:rPr lang="en-IN" sz="2000" dirty="0"/>
                        <a:t>, U. </a:t>
                      </a:r>
                      <a:r>
                        <a:rPr lang="en-IN" sz="2000" dirty="0" err="1"/>
                        <a:t>Nandha</a:t>
                      </a:r>
                      <a:r>
                        <a:rPr lang="en-IN" sz="2000" dirty="0"/>
                        <a:t> Kumar</a:t>
                      </a:r>
                      <a:endParaRPr lang="en-IN" sz="2000" dirty="0">
                        <a:latin typeface="Times New Roman" pitchFamily="18" charset="0"/>
                        <a:cs typeface="Times New Roman" pitchFamily="18" charset="0"/>
                      </a:endParaRPr>
                    </a:p>
                  </a:txBody>
                  <a:tcPr/>
                </a:tc>
                <a:tc>
                  <a:txBody>
                    <a:bodyPr/>
                    <a:lstStyle/>
                    <a:p>
                      <a:endParaRPr lang="en-IN" sz="1400" u="none" strike="noStrike" cap="none" baseline="0" dirty="0">
                        <a:sym typeface="Arial" panose="020B0604020202020204"/>
                      </a:endParaRPr>
                    </a:p>
                    <a:p>
                      <a:pPr marL="0" marR="0" indent="0" algn="l" defTabSz="914400" rtl="0" eaLnBrk="1" fontAlgn="auto" latinLnBrk="0" hangingPunct="1">
                        <a:lnSpc>
                          <a:spcPct val="100000"/>
                        </a:lnSpc>
                        <a:spcBef>
                          <a:spcPts val="0"/>
                        </a:spcBef>
                        <a:spcAft>
                          <a:spcPts val="0"/>
                        </a:spcAft>
                        <a:buClrTx/>
                        <a:buSzTx/>
                        <a:buFontTx/>
                        <a:buNone/>
                        <a:tabLst/>
                        <a:defRPr/>
                      </a:pPr>
                      <a:r>
                        <a:rPr lang="en-IN" sz="1400" u="none" strike="noStrike" cap="none" baseline="0" dirty="0">
                          <a:sym typeface="Arial" panose="020B0604020202020204"/>
                        </a:rPr>
                        <a:t> The Internet of Things (</a:t>
                      </a:r>
                      <a:r>
                        <a:rPr lang="en-IN" sz="1400" u="none" strike="noStrike" cap="none" baseline="0" dirty="0" err="1">
                          <a:sym typeface="Arial" panose="020B0604020202020204"/>
                        </a:rPr>
                        <a:t>IoT</a:t>
                      </a:r>
                      <a:r>
                        <a:rPr lang="en-IN" sz="1400" u="none" strike="noStrike" cap="none" baseline="0" dirty="0">
                          <a:sym typeface="Arial" panose="020B0604020202020204"/>
                        </a:rPr>
                        <a:t>) has a vision in which the internet extends into the real world, which incorporates eve-</a:t>
                      </a:r>
                      <a:r>
                        <a:rPr lang="en-IN" sz="1400" u="none" strike="noStrike" cap="none" baseline="0" dirty="0" err="1">
                          <a:sym typeface="Arial" panose="020B0604020202020204"/>
                        </a:rPr>
                        <a:t>ryday</a:t>
                      </a:r>
                      <a:r>
                        <a:rPr lang="en-IN" sz="1400" u="none" strike="noStrike" cap="none" baseline="0" dirty="0">
                          <a:sym typeface="Arial" panose="020B0604020202020204"/>
                        </a:rPr>
                        <a:t> objects. Solar power remote monitoring and controlling using </a:t>
                      </a:r>
                      <a:r>
                        <a:rPr lang="en-IN" sz="1400" u="none" strike="noStrike" cap="none" baseline="0" dirty="0" err="1">
                          <a:sym typeface="Arial" panose="020B0604020202020204"/>
                        </a:rPr>
                        <a:t>IoT</a:t>
                      </a:r>
                      <a:r>
                        <a:rPr lang="en-IN" sz="1400" u="none" strike="noStrike" cap="none" baseline="0" dirty="0">
                          <a:sym typeface="Arial" panose="020B0604020202020204"/>
                        </a:rPr>
                        <a:t> is to monitor and control the power in the solar panels from anywhere in the world.  </a:t>
                      </a:r>
                    </a:p>
                    <a:p>
                      <a:pPr marL="0" marR="0" indent="0" algn="l" defTabSz="914400" rtl="0" eaLnBrk="1" fontAlgn="auto" latinLnBrk="0" hangingPunct="1">
                        <a:lnSpc>
                          <a:spcPct val="100000"/>
                        </a:lnSpc>
                        <a:spcBef>
                          <a:spcPts val="0"/>
                        </a:spcBef>
                        <a:spcAft>
                          <a:spcPts val="0"/>
                        </a:spcAft>
                        <a:buClrTx/>
                        <a:buSzTx/>
                        <a:buFontTx/>
                        <a:buNone/>
                        <a:tabLst/>
                        <a:defRPr/>
                      </a:pPr>
                      <a:r>
                        <a:rPr lang="en-IN" sz="1400" u="none" strike="noStrike" cap="none" baseline="0" dirty="0">
                          <a:sym typeface="Arial" panose="020B0604020202020204"/>
                        </a:rPr>
                        <a:t> Using the Internet of Things Technology for supervising solar photovoltaic power generation can greatly enhance the performance, monitoring and maintenance of the plant. With advancement of technologies the cost of renew-able energy equipments is going down globally encouraging large scale solar or photovoltaic installations. The solar tracking is used to increase the power consumption according to sun direction. The influence of contact thermal resistances is evaluated by the Open-Circuit Voltage (OCV) method used for the Maximum Power Point Tracking(MPPT). </a:t>
                      </a:r>
                      <a:endParaRPr lang="en-IN" sz="2000" dirty="0">
                        <a:latin typeface="Times New Roman" pitchFamily="18" charset="0"/>
                        <a:cs typeface="Times New Roman" pitchFamily="18" charset="0"/>
                      </a:endParaRPr>
                    </a:p>
                  </a:txBody>
                  <a:tcPr/>
                </a:tc>
                <a:extLst>
                  <a:ext uri="{0D108BD9-81ED-4DB2-BD59-A6C34878D82A}">
                    <a16:rowId xmlns:a16="http://schemas.microsoft.com/office/drawing/2014/main" xmlns="" val="10001"/>
                  </a:ext>
                </a:extLst>
              </a:tr>
            </a:tbl>
          </a:graphicData>
        </a:graphic>
      </p:graphicFrame>
      <p:sp>
        <p:nvSpPr>
          <p:cNvPr id="2" name="Title 1"/>
          <p:cNvSpPr>
            <a:spLocks noGrp="1"/>
          </p:cNvSpPr>
          <p:nvPr>
            <p:ph type="title"/>
          </p:nvPr>
        </p:nvSpPr>
        <p:spPr>
          <a:xfrm>
            <a:off x="1119352" y="0"/>
            <a:ext cx="8613300" cy="914400"/>
          </a:xfrm>
        </p:spPr>
        <p:txBody>
          <a:bodyPr/>
          <a:lstStyle/>
          <a:p>
            <a:r>
              <a:rPr lang="en-US" sz="3200" b="1" dirty="0">
                <a:latin typeface="Times New Roman" pitchFamily="18" charset="0"/>
                <a:cs typeface="Times New Roman" pitchFamily="18" charset="0"/>
              </a:rPr>
              <a:t>    Literature</a:t>
            </a:r>
            <a:r>
              <a:rPr lang="en-US" sz="3200" b="1" dirty="0"/>
              <a:t> </a:t>
            </a:r>
            <a:r>
              <a:rPr lang="en-US" sz="3200" b="1" dirty="0">
                <a:latin typeface="Times New Roman" pitchFamily="18" charset="0"/>
                <a:cs typeface="Times New Roman" pitchFamily="18" charset="0"/>
              </a:rPr>
              <a:t>Review</a:t>
            </a:r>
          </a:p>
        </p:txBody>
      </p:sp>
      <p:pic>
        <p:nvPicPr>
          <p:cNvPr id="4" name="Picture 3"/>
          <p:cNvPicPr>
            <a:picLocks noChangeAspect="1"/>
          </p:cNvPicPr>
          <p:nvPr/>
        </p:nvPicPr>
        <p:blipFill>
          <a:blip r:embed="rId2"/>
          <a:stretch>
            <a:fillRect/>
          </a:stretch>
        </p:blipFill>
        <p:spPr>
          <a:xfrm>
            <a:off x="8483600" y="0"/>
            <a:ext cx="1676400" cy="561976"/>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481960" y="776390"/>
          <a:ext cx="8261131" cy="5506798"/>
        </p:xfrm>
        <a:graphic>
          <a:graphicData uri="http://schemas.openxmlformats.org/drawingml/2006/table">
            <a:tbl>
              <a:tblPr firstRow="1" bandRow="1">
                <a:tableStyleId>{3B4B98B0-60AC-42C2-AFA5-B58CD77FA1E5}</a:tableStyleId>
              </a:tblPr>
              <a:tblGrid>
                <a:gridCol w="898052">
                  <a:extLst>
                    <a:ext uri="{9D8B030D-6E8A-4147-A177-3AD203B41FA5}">
                      <a16:colId xmlns:a16="http://schemas.microsoft.com/office/drawing/2014/main" xmlns="" val="20000"/>
                    </a:ext>
                  </a:extLst>
                </a:gridCol>
                <a:gridCol w="1729689">
                  <a:extLst>
                    <a:ext uri="{9D8B030D-6E8A-4147-A177-3AD203B41FA5}">
                      <a16:colId xmlns:a16="http://schemas.microsoft.com/office/drawing/2014/main" xmlns="" val="20001"/>
                    </a:ext>
                  </a:extLst>
                </a:gridCol>
                <a:gridCol w="1206021">
                  <a:extLst>
                    <a:ext uri="{9D8B030D-6E8A-4147-A177-3AD203B41FA5}">
                      <a16:colId xmlns:a16="http://schemas.microsoft.com/office/drawing/2014/main" xmlns="" val="20002"/>
                    </a:ext>
                  </a:extLst>
                </a:gridCol>
                <a:gridCol w="1793164">
                  <a:extLst>
                    <a:ext uri="{9D8B030D-6E8A-4147-A177-3AD203B41FA5}">
                      <a16:colId xmlns:a16="http://schemas.microsoft.com/office/drawing/2014/main" xmlns="" val="20003"/>
                    </a:ext>
                  </a:extLst>
                </a:gridCol>
                <a:gridCol w="2634205">
                  <a:extLst>
                    <a:ext uri="{9D8B030D-6E8A-4147-A177-3AD203B41FA5}">
                      <a16:colId xmlns:a16="http://schemas.microsoft.com/office/drawing/2014/main" xmlns="" val="20004"/>
                    </a:ext>
                  </a:extLst>
                </a:gridCol>
              </a:tblGrid>
              <a:tr h="3220798">
                <a:tc>
                  <a:txBody>
                    <a:bodyPr/>
                    <a:lstStyle/>
                    <a:p>
                      <a:pPr algn="ctr"/>
                      <a:r>
                        <a:rPr lang="en-IN" sz="1200" dirty="0"/>
                        <a:t>2</a:t>
                      </a:r>
                      <a:endParaRPr lang="en-IN" sz="1200" dirty="0">
                        <a:latin typeface="Times New Roman" pitchFamily="18" charset="0"/>
                        <a:cs typeface="Times New Roman" pitchFamily="18" charset="0"/>
                      </a:endParaRPr>
                    </a:p>
                  </a:txBody>
                  <a:tcPr/>
                </a:tc>
                <a:tc>
                  <a:txBody>
                    <a:bodyPr/>
                    <a:lstStyle/>
                    <a:p>
                      <a:r>
                        <a:rPr lang="en-IN" sz="1200" u="none" strike="noStrike" cap="none" baseline="0" dirty="0">
                          <a:sym typeface="Arial" panose="020B0604020202020204"/>
                        </a:rPr>
                        <a:t>Photovoltaic Remote Monitoring System Based on</a:t>
                      </a:r>
                    </a:p>
                    <a:p>
                      <a:r>
                        <a:rPr lang="en-IN" sz="1200" u="none" strike="noStrike" cap="none" baseline="0" dirty="0">
                          <a:sym typeface="Arial" panose="020B0604020202020204"/>
                        </a:rPr>
                        <a:t>GSM</a:t>
                      </a:r>
                      <a:endParaRPr lang="en-IN" sz="1200" dirty="0">
                        <a:latin typeface="Times New Roman" pitchFamily="18" charset="0"/>
                        <a:cs typeface="Times New Roman" pitchFamily="18" charset="0"/>
                      </a:endParaRPr>
                    </a:p>
                  </a:txBody>
                  <a:tcPr/>
                </a:tc>
                <a:tc>
                  <a:txBody>
                    <a:bodyPr/>
                    <a:lstStyle/>
                    <a:p>
                      <a:pPr algn="ctr"/>
                      <a:r>
                        <a:rPr lang="en-IN" sz="1200" dirty="0"/>
                        <a:t>2013</a:t>
                      </a:r>
                      <a:endParaRPr lang="en-IN" sz="1200" dirty="0">
                        <a:latin typeface="Times New Roman" pitchFamily="18" charset="0"/>
                        <a:cs typeface="Times New Roman" pitchFamily="18" charset="0"/>
                      </a:endParaRPr>
                    </a:p>
                  </a:txBody>
                  <a:tcPr/>
                </a:tc>
                <a:tc>
                  <a:txBody>
                    <a:bodyPr/>
                    <a:lstStyle/>
                    <a:p>
                      <a:r>
                        <a:rPr lang="en-IN" sz="1200" u="none" strike="noStrike" cap="none" baseline="0" dirty="0" err="1">
                          <a:sym typeface="Arial" panose="020B0604020202020204"/>
                        </a:rPr>
                        <a:t>Farihah</a:t>
                      </a:r>
                      <a:r>
                        <a:rPr lang="en-IN" sz="1200" u="none" strike="noStrike" cap="none" baseline="0" dirty="0">
                          <a:sym typeface="Arial" panose="020B0604020202020204"/>
                        </a:rPr>
                        <a:t> </a:t>
                      </a:r>
                      <a:r>
                        <a:rPr lang="en-IN" sz="1200" u="none" strike="noStrike" cap="none" baseline="0" dirty="0" err="1">
                          <a:sym typeface="Arial" panose="020B0604020202020204"/>
                        </a:rPr>
                        <a:t>Shariff</a:t>
                      </a:r>
                      <a:r>
                        <a:rPr lang="en-IN" sz="1200" u="none" strike="noStrike" cap="none" baseline="0" dirty="0">
                          <a:sym typeface="Arial" panose="020B0604020202020204"/>
                        </a:rPr>
                        <a:t>, </a:t>
                      </a:r>
                      <a:r>
                        <a:rPr lang="en-IN" sz="1200" u="none" strike="noStrike" cap="none" baseline="0" dirty="0" err="1">
                          <a:sym typeface="Arial" panose="020B0604020202020204"/>
                        </a:rPr>
                        <a:t>Nasrudin</a:t>
                      </a:r>
                      <a:r>
                        <a:rPr lang="en-IN" sz="1200" u="none" strike="noStrike" cap="none" baseline="0" dirty="0">
                          <a:sym typeface="Arial" panose="020B0604020202020204"/>
                        </a:rPr>
                        <a:t> </a:t>
                      </a:r>
                      <a:r>
                        <a:rPr lang="en-IN" sz="1200" u="none" strike="noStrike" cap="none" baseline="0" dirty="0" err="1">
                          <a:sym typeface="Arial" panose="020B0604020202020204"/>
                        </a:rPr>
                        <a:t>Abd</a:t>
                      </a:r>
                      <a:r>
                        <a:rPr lang="en-IN" sz="1200" u="none" strike="noStrike" cap="none" baseline="0" dirty="0">
                          <a:sym typeface="Arial" panose="020B0604020202020204"/>
                        </a:rPr>
                        <a:t> </a:t>
                      </a:r>
                      <a:r>
                        <a:rPr lang="en-IN" sz="1200" u="none" strike="noStrike" cap="none" baseline="0" dirty="0" err="1">
                          <a:sym typeface="Arial" panose="020B0604020202020204"/>
                        </a:rPr>
                        <a:t>Rahim</a:t>
                      </a:r>
                      <a:r>
                        <a:rPr lang="en-IN" sz="1200" u="none" strike="noStrike" cap="none" baseline="0" dirty="0">
                          <a:sym typeface="Arial" panose="020B0604020202020204"/>
                        </a:rPr>
                        <a:t>, Hew </a:t>
                      </a:r>
                      <a:r>
                        <a:rPr lang="en-IN" sz="1200" u="none" strike="noStrike" cap="none" baseline="0" dirty="0" err="1">
                          <a:sym typeface="Arial" panose="020B0604020202020204"/>
                        </a:rPr>
                        <a:t>Wooi</a:t>
                      </a:r>
                      <a:r>
                        <a:rPr lang="en-IN" sz="1200" u="none" strike="noStrike" cap="none" baseline="0" dirty="0">
                          <a:sym typeface="Arial" panose="020B0604020202020204"/>
                        </a:rPr>
                        <a:t> Ping</a:t>
                      </a:r>
                      <a:endParaRPr lang="en-IN" sz="1200" b="0" i="0" u="none" strike="noStrike" cap="none" baseline="0" dirty="0">
                        <a:solidFill>
                          <a:schemeClr val="tx1"/>
                        </a:solidFill>
                        <a:latin typeface="Times New Roman" pitchFamily="18" charset="0"/>
                        <a:ea typeface="+mn-ea"/>
                        <a:cs typeface="Times New Roman" pitchFamily="18" charset="0"/>
                        <a:sym typeface="Arial" panose="020B0604020202020204"/>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dirty="0"/>
                        <a:t>In remote area, the need for monitoring PV system</a:t>
                      </a:r>
                    </a:p>
                    <a:p>
                      <a:pPr marL="0" marR="0" indent="0" algn="ctr" defTabSz="914400" rtl="0" eaLnBrk="1" fontAlgn="auto" latinLnBrk="0" hangingPunct="1">
                        <a:lnSpc>
                          <a:spcPct val="100000"/>
                        </a:lnSpc>
                        <a:spcBef>
                          <a:spcPts val="0"/>
                        </a:spcBef>
                        <a:spcAft>
                          <a:spcPts val="0"/>
                        </a:spcAft>
                        <a:buClrTx/>
                        <a:buSzTx/>
                        <a:buFontTx/>
                        <a:buNone/>
                        <a:tabLst/>
                        <a:defRPr/>
                      </a:pPr>
                      <a:r>
                        <a:rPr lang="en-IN" sz="1200" dirty="0"/>
                        <a:t>is crucial to ensure stable PV power delivery. This paper</a:t>
                      </a:r>
                    </a:p>
                    <a:p>
                      <a:pPr marL="0" marR="0" indent="0" algn="ctr" defTabSz="914400" rtl="0" eaLnBrk="1" fontAlgn="auto" latinLnBrk="0" hangingPunct="1">
                        <a:lnSpc>
                          <a:spcPct val="100000"/>
                        </a:lnSpc>
                        <a:spcBef>
                          <a:spcPts val="0"/>
                        </a:spcBef>
                        <a:spcAft>
                          <a:spcPts val="0"/>
                        </a:spcAft>
                        <a:buClrTx/>
                        <a:buSzTx/>
                        <a:buFontTx/>
                        <a:buNone/>
                        <a:tabLst/>
                        <a:defRPr/>
                      </a:pPr>
                      <a:r>
                        <a:rPr lang="en-IN" sz="1200" dirty="0"/>
                        <a:t>describes the hardware and software design for PV monitoring</a:t>
                      </a:r>
                    </a:p>
                    <a:p>
                      <a:pPr marL="0" marR="0" indent="0" algn="ctr" defTabSz="914400" rtl="0" eaLnBrk="1" fontAlgn="auto" latinLnBrk="0" hangingPunct="1">
                        <a:lnSpc>
                          <a:spcPct val="100000"/>
                        </a:lnSpc>
                        <a:spcBef>
                          <a:spcPts val="0"/>
                        </a:spcBef>
                        <a:spcAft>
                          <a:spcPts val="0"/>
                        </a:spcAft>
                        <a:buClrTx/>
                        <a:buSzTx/>
                        <a:buFontTx/>
                        <a:buNone/>
                        <a:tabLst/>
                        <a:defRPr/>
                      </a:pPr>
                      <a:r>
                        <a:rPr lang="en-IN" sz="1200" dirty="0"/>
                        <a:t>system in remote area. The monitoring system is equipped with</a:t>
                      </a:r>
                    </a:p>
                    <a:p>
                      <a:pPr marL="0" marR="0" indent="0" algn="ctr" defTabSz="914400" rtl="0" eaLnBrk="1" fontAlgn="auto" latinLnBrk="0" hangingPunct="1">
                        <a:lnSpc>
                          <a:spcPct val="100000"/>
                        </a:lnSpc>
                        <a:spcBef>
                          <a:spcPts val="0"/>
                        </a:spcBef>
                        <a:spcAft>
                          <a:spcPts val="0"/>
                        </a:spcAft>
                        <a:buClrTx/>
                        <a:buSzTx/>
                        <a:buFontTx/>
                        <a:buNone/>
                        <a:tabLst/>
                        <a:defRPr/>
                      </a:pPr>
                      <a:r>
                        <a:rPr lang="en-IN" sz="1200" dirty="0"/>
                        <a:t>voltage sensor, current sensor, temperature sensor and</a:t>
                      </a:r>
                    </a:p>
                    <a:p>
                      <a:pPr marL="0" marR="0" indent="0" algn="ctr" defTabSz="914400" rtl="0" eaLnBrk="1" fontAlgn="auto" latinLnBrk="0" hangingPunct="1">
                        <a:lnSpc>
                          <a:spcPct val="100000"/>
                        </a:lnSpc>
                        <a:spcBef>
                          <a:spcPts val="0"/>
                        </a:spcBef>
                        <a:spcAft>
                          <a:spcPts val="0"/>
                        </a:spcAft>
                        <a:buClrTx/>
                        <a:buSzTx/>
                        <a:buFontTx/>
                        <a:buNone/>
                        <a:tabLst/>
                        <a:defRPr/>
                      </a:pPr>
                      <a:r>
                        <a:rPr lang="en-IN" sz="1200" dirty="0"/>
                        <a:t>irradiation sensor and GSM modem for data transmission.</a:t>
                      </a:r>
                      <a:endParaRPr lang="en-IN" sz="1200" dirty="0">
                        <a:latin typeface="Times New Roman" pitchFamily="18" charset="0"/>
                        <a:cs typeface="Times New Roman" pitchFamily="18" charset="0"/>
                      </a:endParaRPr>
                    </a:p>
                  </a:txBody>
                  <a:tcPr/>
                </a:tc>
                <a:extLst>
                  <a:ext uri="{0D108BD9-81ED-4DB2-BD59-A6C34878D82A}">
                    <a16:rowId xmlns:a16="http://schemas.microsoft.com/office/drawing/2014/main" xmlns="" val="10000"/>
                  </a:ext>
                </a:extLst>
              </a:tr>
              <a:tr h="2132224">
                <a:tc>
                  <a:txBody>
                    <a:bodyPr/>
                    <a:lstStyle/>
                    <a:p>
                      <a:pPr algn="ctr"/>
                      <a:r>
                        <a:rPr lang="en-IN" sz="1200" dirty="0"/>
                        <a:t>3</a:t>
                      </a:r>
                      <a:endParaRPr lang="en-IN" sz="1200" dirty="0">
                        <a:latin typeface="Times New Roman" pitchFamily="18" charset="0"/>
                        <a:cs typeface="Times New Roman" pitchFamily="18" charset="0"/>
                      </a:endParaRPr>
                    </a:p>
                  </a:txBody>
                  <a:tcPr/>
                </a:tc>
                <a:tc>
                  <a:txBody>
                    <a:bodyPr/>
                    <a:lstStyle/>
                    <a:p>
                      <a:r>
                        <a:rPr lang="en-IN" sz="1200" u="none" strike="noStrike" cap="none" baseline="0" dirty="0">
                          <a:sym typeface="Arial" panose="020B0604020202020204"/>
                        </a:rPr>
                        <a:t>Implementation of </a:t>
                      </a:r>
                      <a:r>
                        <a:rPr lang="en-IN" sz="1200" u="none" strike="noStrike" cap="none" baseline="0" dirty="0" err="1">
                          <a:sym typeface="Arial" panose="020B0604020202020204"/>
                        </a:rPr>
                        <a:t>IoT</a:t>
                      </a:r>
                      <a:r>
                        <a:rPr lang="en-IN" sz="1200" u="none" strike="noStrike" cap="none" baseline="0" dirty="0">
                          <a:sym typeface="Arial" panose="020B0604020202020204"/>
                        </a:rPr>
                        <a:t> based PV Monitoring System</a:t>
                      </a:r>
                    </a:p>
                    <a:p>
                      <a:r>
                        <a:rPr lang="en-IN" sz="1200" u="none" strike="noStrike" cap="none" baseline="0" dirty="0">
                          <a:sym typeface="Arial" panose="020B0604020202020204"/>
                        </a:rPr>
                        <a:t>with Message Queuing Telemetry Transfer protocol</a:t>
                      </a:r>
                    </a:p>
                    <a:p>
                      <a:r>
                        <a:rPr lang="en-IN" sz="1200" u="none" strike="noStrike" cap="none" baseline="0" dirty="0">
                          <a:sym typeface="Arial" panose="020B0604020202020204"/>
                        </a:rPr>
                        <a:t>and Smart Utility Network</a:t>
                      </a:r>
                      <a:endParaRPr lang="en-IN" sz="1200" dirty="0">
                        <a:latin typeface="Times New Roman" pitchFamily="18" charset="0"/>
                        <a:cs typeface="Times New Roman" pitchFamily="18" charset="0"/>
                      </a:endParaRPr>
                    </a:p>
                  </a:txBody>
                  <a:tcPr/>
                </a:tc>
                <a:tc>
                  <a:txBody>
                    <a:bodyPr/>
                    <a:lstStyle/>
                    <a:p>
                      <a:pPr algn="ctr"/>
                      <a:r>
                        <a:rPr lang="en-IN" sz="1200" dirty="0"/>
                        <a:t>2012</a:t>
                      </a:r>
                      <a:endParaRPr lang="en-IN" sz="1200" dirty="0">
                        <a:latin typeface="Times New Roman" pitchFamily="18" charset="0"/>
                        <a:cs typeface="Times New Roman" pitchFamily="18" charset="0"/>
                      </a:endParaRPr>
                    </a:p>
                  </a:txBody>
                  <a:tcPr/>
                </a:tc>
                <a:tc>
                  <a:txBody>
                    <a:bodyPr/>
                    <a:lstStyle/>
                    <a:p>
                      <a:pPr algn="ctr"/>
                      <a:r>
                        <a:rPr lang="en-IN" sz="1200" u="none" strike="noStrike" cap="none" baseline="0" dirty="0">
                          <a:sym typeface="Arial" panose="020B0604020202020204"/>
                        </a:rPr>
                        <a:t>Chang-Sic </a:t>
                      </a:r>
                      <a:r>
                        <a:rPr lang="en-IN" sz="1200" u="none" strike="noStrike" cap="none" baseline="0" dirty="0" err="1">
                          <a:sym typeface="Arial" panose="020B0604020202020204"/>
                        </a:rPr>
                        <a:t>Choi</a:t>
                      </a:r>
                      <a:r>
                        <a:rPr lang="en-IN" sz="1200" u="none" strike="noStrike" cap="none" baseline="0" dirty="0">
                          <a:sym typeface="Arial" panose="020B0604020202020204"/>
                        </a:rPr>
                        <a:t>, Jin-Doo </a:t>
                      </a:r>
                      <a:r>
                        <a:rPr lang="en-IN" sz="1200" u="none" strike="noStrike" cap="none" baseline="0" dirty="0" err="1">
                          <a:sym typeface="Arial" panose="020B0604020202020204"/>
                        </a:rPr>
                        <a:t>Jeong</a:t>
                      </a:r>
                      <a:r>
                        <a:rPr lang="en-IN" sz="1200" u="none" strike="noStrike" cap="none" baseline="0" dirty="0">
                          <a:sym typeface="Arial" panose="020B0604020202020204"/>
                        </a:rPr>
                        <a:t>, </a:t>
                      </a:r>
                      <a:r>
                        <a:rPr lang="en-IN" sz="1200" u="none" strike="noStrike" cap="none" baseline="0" dirty="0" err="1">
                          <a:sym typeface="Arial" panose="020B0604020202020204"/>
                        </a:rPr>
                        <a:t>Jinsoo</a:t>
                      </a:r>
                      <a:r>
                        <a:rPr lang="en-IN" sz="1200" u="none" strike="noStrike" cap="none" baseline="0" dirty="0">
                          <a:sym typeface="Arial" panose="020B0604020202020204"/>
                        </a:rPr>
                        <a:t> Han, Wan-</a:t>
                      </a:r>
                      <a:r>
                        <a:rPr lang="en-IN" sz="1200" u="none" strike="noStrike" cap="none" baseline="0" dirty="0" err="1">
                          <a:sym typeface="Arial" panose="020B0604020202020204"/>
                        </a:rPr>
                        <a:t>Ki</a:t>
                      </a:r>
                      <a:r>
                        <a:rPr lang="en-IN" sz="1200" u="none" strike="noStrike" cap="none" baseline="0" dirty="0">
                          <a:sym typeface="Arial" panose="020B0604020202020204"/>
                        </a:rPr>
                        <a:t> Park, Il-Woo Lee</a:t>
                      </a:r>
                      <a:endParaRPr lang="en-IN" sz="1200" dirty="0">
                        <a:latin typeface="Times New Roman" pitchFamily="18" charset="0"/>
                        <a:cs typeface="Times New Roman" pitchFamily="18" charset="0"/>
                      </a:endParaRPr>
                    </a:p>
                  </a:txBody>
                  <a:tcPr/>
                </a:tc>
                <a:tc>
                  <a:txBody>
                    <a:bodyPr/>
                    <a:lstStyle/>
                    <a:p>
                      <a:r>
                        <a:rPr lang="en-IN" sz="1200" u="none" strike="noStrike" cap="none" baseline="0" dirty="0">
                          <a:sym typeface="Arial" panose="020B0604020202020204"/>
                        </a:rPr>
                        <a:t>For the </a:t>
                      </a:r>
                      <a:r>
                        <a:rPr lang="en-IN" sz="1200" u="none" strike="noStrike" cap="none" baseline="0" dirty="0" err="1">
                          <a:sym typeface="Arial" panose="020B0604020202020204"/>
                        </a:rPr>
                        <a:t>IoT</a:t>
                      </a:r>
                      <a:r>
                        <a:rPr lang="en-IN" sz="1200" u="none" strike="noStrike" cap="none" baseline="0" dirty="0">
                          <a:sym typeface="Arial" panose="020B0604020202020204"/>
                        </a:rPr>
                        <a:t> based PV monitoring</a:t>
                      </a:r>
                    </a:p>
                    <a:p>
                      <a:r>
                        <a:rPr lang="en-IN" sz="1200" u="none" strike="noStrike" cap="none" baseline="0" dirty="0">
                          <a:sym typeface="Arial" panose="020B0604020202020204"/>
                        </a:rPr>
                        <a:t>system, we developed </a:t>
                      </a:r>
                      <a:r>
                        <a:rPr lang="en-IN" sz="1200" u="none" strike="noStrike" cap="none" baseline="0" dirty="0" err="1">
                          <a:sym typeface="Arial" panose="020B0604020202020204"/>
                        </a:rPr>
                        <a:t>IoT</a:t>
                      </a:r>
                      <a:r>
                        <a:rPr lang="en-IN" sz="1200" u="none" strike="noStrike" cap="none" baseline="0" dirty="0">
                          <a:sym typeface="Arial" panose="020B0604020202020204"/>
                        </a:rPr>
                        <a:t> gateway based on inexpensive Raspberry</a:t>
                      </a:r>
                    </a:p>
                    <a:p>
                      <a:r>
                        <a:rPr lang="en-IN" sz="1200" u="none" strike="noStrike" cap="none" baseline="0" dirty="0">
                          <a:sym typeface="Arial" panose="020B0604020202020204"/>
                        </a:rPr>
                        <a:t>pi hardware and adopted the Message Queuing Telemetry</a:t>
                      </a:r>
                    </a:p>
                    <a:p>
                      <a:r>
                        <a:rPr lang="en-IN" sz="1200" u="none" strike="noStrike" cap="none" baseline="0" dirty="0">
                          <a:sym typeface="Arial" panose="020B0604020202020204"/>
                        </a:rPr>
                        <a:t>Transfer (MQTT) protocol at </a:t>
                      </a:r>
                      <a:r>
                        <a:rPr lang="en-IN" sz="1200" u="none" strike="noStrike" cap="none" baseline="0" dirty="0" err="1">
                          <a:sym typeface="Arial" panose="020B0604020202020204"/>
                        </a:rPr>
                        <a:t>IoT</a:t>
                      </a:r>
                      <a:r>
                        <a:rPr lang="en-IN" sz="1200" u="none" strike="noStrike" cap="none" baseline="0" dirty="0">
                          <a:sym typeface="Arial" panose="020B0604020202020204"/>
                        </a:rPr>
                        <a:t> gateway and Smart Phone. And</a:t>
                      </a:r>
                    </a:p>
                    <a:p>
                      <a:r>
                        <a:rPr lang="en-IN" sz="1200" u="none" strike="noStrike" cap="none" baseline="0" dirty="0">
                          <a:sym typeface="Arial" panose="020B0604020202020204"/>
                        </a:rPr>
                        <a:t>also we can down the cost by using the Smart Utility Network(SUN)</a:t>
                      </a:r>
                    </a:p>
                    <a:p>
                      <a:r>
                        <a:rPr lang="en-IN" sz="1200" u="none" strike="noStrike" cap="none" baseline="0" dirty="0">
                          <a:sym typeface="Arial" panose="020B0604020202020204"/>
                        </a:rPr>
                        <a:t>communication of the license-exempt band which is sub-1Ghz</a:t>
                      </a:r>
                    </a:p>
                    <a:p>
                      <a:r>
                        <a:rPr lang="en-IN" sz="1200" u="none" strike="noStrike" cap="none" baseline="0" dirty="0">
                          <a:sym typeface="Arial" panose="020B0604020202020204"/>
                        </a:rPr>
                        <a:t>band.</a:t>
                      </a:r>
                      <a:endParaRPr lang="en-IN" sz="1200" b="0" i="0" dirty="0">
                        <a:latin typeface="Times New Roman" pitchFamily="18" charset="0"/>
                        <a:cs typeface="Times New Roman" pitchFamily="18" charset="0"/>
                      </a:endParaRPr>
                    </a:p>
                  </a:txBody>
                  <a:tcPr/>
                </a:tc>
                <a:extLst>
                  <a:ext uri="{0D108BD9-81ED-4DB2-BD59-A6C34878D82A}">
                    <a16:rowId xmlns:a16="http://schemas.microsoft.com/office/drawing/2014/main" xmlns="" val="10001"/>
                  </a:ext>
                </a:extLst>
              </a:tr>
            </a:tbl>
          </a:graphicData>
        </a:graphic>
      </p:graphicFrame>
      <p:pic>
        <p:nvPicPr>
          <p:cNvPr id="3" name="Picture 2"/>
          <p:cNvPicPr>
            <a:picLocks noChangeAspect="1"/>
          </p:cNvPicPr>
          <p:nvPr/>
        </p:nvPicPr>
        <p:blipFill>
          <a:blip r:embed="rId2"/>
          <a:stretch>
            <a:fillRect/>
          </a:stretch>
        </p:blipFill>
        <p:spPr>
          <a:xfrm>
            <a:off x="8483600" y="0"/>
            <a:ext cx="1676400" cy="561976"/>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3945" y="172826"/>
            <a:ext cx="8546986" cy="914400"/>
          </a:xfrm>
        </p:spPr>
        <p:txBody>
          <a:bodyPr/>
          <a:lstStyle/>
          <a:p>
            <a:r>
              <a:rPr lang="en-US" sz="3200" b="1" dirty="0">
                <a:latin typeface="Times New Roman" pitchFamily="18" charset="0"/>
                <a:cs typeface="Times New Roman" pitchFamily="18" charset="0"/>
              </a:rPr>
              <a:t>PROBLEM STATEMENT</a:t>
            </a:r>
          </a:p>
        </p:txBody>
      </p:sp>
      <p:sp>
        <p:nvSpPr>
          <p:cNvPr id="3" name="Text Placeholder 2"/>
          <p:cNvSpPr>
            <a:spLocks noGrp="1"/>
          </p:cNvSpPr>
          <p:nvPr>
            <p:ph type="body" idx="1"/>
          </p:nvPr>
        </p:nvSpPr>
        <p:spPr>
          <a:xfrm>
            <a:off x="1150882" y="895548"/>
            <a:ext cx="9009118" cy="6419653"/>
          </a:xfrm>
        </p:spPr>
        <p:txBody>
          <a:bodyPr/>
          <a:lstStyle/>
          <a:p>
            <a:endParaRPr lang="en-IN" sz="2400" dirty="0">
              <a:latin typeface="Times New Roman" pitchFamily="18" charset="0"/>
              <a:cs typeface="Times New Roman" pitchFamily="18" charset="0"/>
            </a:endParaRPr>
          </a:p>
          <a:p>
            <a:pPr>
              <a:buFont typeface="Arial" pitchFamily="34" charset="0"/>
              <a:buChar char="•"/>
            </a:pPr>
            <a:r>
              <a:rPr lang="en-IN" sz="2400" dirty="0"/>
              <a:t>In traditional, to manage a lot of solar panels in green power plants is very difficult and inefficient. </a:t>
            </a:r>
          </a:p>
          <a:p>
            <a:pPr>
              <a:buFont typeface="Arial" pitchFamily="34" charset="0"/>
              <a:buChar char="•"/>
            </a:pPr>
            <a:r>
              <a:rPr lang="en-IN" sz="2400" dirty="0"/>
              <a:t>Because one panel set needs a digital power meter, it is very expensive to use the panel to collect all data. </a:t>
            </a:r>
          </a:p>
          <a:p>
            <a:pPr>
              <a:buFont typeface="Arial" pitchFamily="34" charset="0"/>
              <a:buChar char="•"/>
            </a:pPr>
            <a:r>
              <a:rPr lang="en-IN" sz="2400" dirty="0"/>
              <a:t>To cope with this problem, we proposed a remote monitoring system of solar panels via Arduino, in which the parameters of environment and panel voltage would be sent to the Smart Analysis Database System. </a:t>
            </a:r>
          </a:p>
          <a:p>
            <a:pPr>
              <a:buFont typeface="Arial" pitchFamily="34" charset="0"/>
              <a:buChar char="•"/>
            </a:pPr>
            <a:r>
              <a:rPr lang="en-IN" sz="2400" dirty="0"/>
              <a:t>Then we can monitor the health of the Solar Plant by using the GSM platform anywhere and anytime. </a:t>
            </a:r>
          </a:p>
          <a:p>
            <a:pPr>
              <a:buFont typeface="Arial" pitchFamily="34" charset="0"/>
              <a:buChar char="•"/>
            </a:pPr>
            <a:r>
              <a:rPr lang="en-IN" sz="2400" dirty="0"/>
              <a:t>The administrator not only can use a mobile device to maintain the solar plant via GSM Network through IOT, and also receive the message immediately when the status of solar panel is abnormal.</a:t>
            </a:r>
            <a:endParaRPr lang="en-US" sz="2400" dirty="0">
              <a:latin typeface="Times New Roman" pitchFamily="18" charset="0"/>
              <a:cs typeface="Times New Roman" pitchFamily="18" charset="0"/>
            </a:endParaRPr>
          </a:p>
        </p:txBody>
      </p:sp>
      <p:pic>
        <p:nvPicPr>
          <p:cNvPr id="4" name="Picture 3"/>
          <p:cNvPicPr>
            <a:picLocks noChangeAspect="1"/>
          </p:cNvPicPr>
          <p:nvPr/>
        </p:nvPicPr>
        <p:blipFill>
          <a:blip r:embed="rId2"/>
          <a:stretch>
            <a:fillRect/>
          </a:stretch>
        </p:blipFill>
        <p:spPr>
          <a:xfrm>
            <a:off x="8483600" y="0"/>
            <a:ext cx="1676400" cy="561976"/>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8178" y="204952"/>
            <a:ext cx="8657021" cy="646386"/>
          </a:xfrm>
        </p:spPr>
        <p:txBody>
          <a:bodyPr>
            <a:normAutofit fontScale="90000"/>
          </a:bodyPr>
          <a:lstStyle/>
          <a:p>
            <a:r>
              <a:rPr lang="en-US" sz="3200" b="1" dirty="0">
                <a:latin typeface="Times New Roman" pitchFamily="18" charset="0"/>
                <a:cs typeface="Times New Roman" pitchFamily="18" charset="0"/>
              </a:rPr>
              <a:t>OBJECTIVE</a:t>
            </a:r>
          </a:p>
        </p:txBody>
      </p:sp>
      <p:sp>
        <p:nvSpPr>
          <p:cNvPr id="3" name="Text Placeholder 2"/>
          <p:cNvSpPr>
            <a:spLocks noGrp="1"/>
          </p:cNvSpPr>
          <p:nvPr>
            <p:ph type="body" idx="1"/>
          </p:nvPr>
        </p:nvSpPr>
        <p:spPr>
          <a:xfrm>
            <a:off x="1135116" y="848412"/>
            <a:ext cx="8720083" cy="6466787"/>
          </a:xfrm>
        </p:spPr>
        <p:txBody>
          <a:bodyPr/>
          <a:lstStyle/>
          <a:p>
            <a:pPr algn="just">
              <a:buNone/>
            </a:pPr>
            <a:r>
              <a:rPr lang="en-IN" sz="2800" dirty="0">
                <a:latin typeface="Times New Roman"/>
                <a:ea typeface="Times New Roman"/>
              </a:rPr>
              <a:t>The main objectives of this proposed health monitoring system for solar power system is to:-</a:t>
            </a:r>
          </a:p>
          <a:p>
            <a:pPr algn="just">
              <a:buNone/>
            </a:pPr>
            <a:endParaRPr lang="en-IN" sz="2800" dirty="0">
              <a:latin typeface="Times New Roman"/>
              <a:ea typeface="Times New Roman"/>
            </a:endParaRPr>
          </a:p>
          <a:p>
            <a:pPr marL="342893" indent="-342893" algn="just">
              <a:buFont typeface="+mj-lt"/>
              <a:buAutoNum type="arabicPeriod"/>
              <a:tabLst>
                <a:tab pos="457191" algn="l"/>
              </a:tabLst>
            </a:pPr>
            <a:r>
              <a:rPr lang="en-US" sz="2800" dirty="0">
                <a:latin typeface="Times New Roman"/>
                <a:ea typeface="Times New Roman"/>
              </a:rPr>
              <a:t>Eliminate the need for physical (or) in-person maintenance for solar panels.</a:t>
            </a:r>
            <a:endParaRPr lang="en-IN" sz="2800" dirty="0">
              <a:latin typeface="Times New Roman"/>
              <a:ea typeface="Times New Roman"/>
            </a:endParaRPr>
          </a:p>
          <a:p>
            <a:pPr marL="342893" indent="-342893" algn="just">
              <a:buFont typeface="+mj-lt"/>
              <a:buAutoNum type="arabicPeriod"/>
              <a:tabLst>
                <a:tab pos="457191" algn="l"/>
              </a:tabLst>
            </a:pPr>
            <a:r>
              <a:rPr lang="en-US" sz="2800" dirty="0">
                <a:latin typeface="Times New Roman"/>
                <a:ea typeface="Times New Roman"/>
              </a:rPr>
              <a:t>Automatic measurement </a:t>
            </a:r>
            <a:r>
              <a:rPr lang="en-US" sz="2800" dirty="0" smtClean="0">
                <a:latin typeface="Times New Roman"/>
                <a:ea typeface="Times New Roman"/>
              </a:rPr>
              <a:t>of current</a:t>
            </a:r>
            <a:r>
              <a:rPr lang="en-US" sz="2800" dirty="0">
                <a:latin typeface="Times New Roman"/>
                <a:ea typeface="Times New Roman"/>
              </a:rPr>
              <a:t>, voltage and efficiency and send it through network carrier wirelessly through GSM module.</a:t>
            </a:r>
            <a:endParaRPr lang="en-IN" sz="2800" dirty="0">
              <a:latin typeface="Times New Roman"/>
              <a:ea typeface="Times New Roman"/>
            </a:endParaRPr>
          </a:p>
          <a:p>
            <a:pPr marL="342893" indent="-342893" algn="just">
              <a:buFont typeface="+mj-lt"/>
              <a:buAutoNum type="arabicPeriod"/>
              <a:tabLst>
                <a:tab pos="457191" algn="l"/>
              </a:tabLst>
            </a:pPr>
            <a:r>
              <a:rPr lang="en-US" sz="2800" dirty="0">
                <a:latin typeface="Times New Roman"/>
                <a:ea typeface="Times New Roman"/>
              </a:rPr>
              <a:t>Auto on / off w.r.t time of the day.</a:t>
            </a:r>
            <a:endParaRPr lang="en-IN" sz="2800" dirty="0">
              <a:latin typeface="Times New Roman"/>
              <a:ea typeface="Times New Roman"/>
            </a:endParaRPr>
          </a:p>
          <a:p>
            <a:pPr marL="342893" indent="-342893" algn="just">
              <a:buFont typeface="+mj-lt"/>
              <a:buAutoNum type="arabicPeriod"/>
              <a:tabLst>
                <a:tab pos="457191" algn="l"/>
              </a:tabLst>
            </a:pPr>
            <a:r>
              <a:rPr lang="en-US" sz="2800" dirty="0">
                <a:latin typeface="Times New Roman"/>
                <a:ea typeface="Times New Roman"/>
              </a:rPr>
              <a:t>To detect unusual readings for the solar panels.</a:t>
            </a:r>
            <a:endParaRPr lang="en-IN" sz="2800" dirty="0">
              <a:latin typeface="Times New Roman"/>
              <a:ea typeface="Times New Roman"/>
            </a:endParaRPr>
          </a:p>
          <a:p>
            <a:pPr marL="342893" indent="-342893" algn="just">
              <a:buFont typeface="+mj-lt"/>
              <a:buAutoNum type="arabicPeriod"/>
              <a:tabLst>
                <a:tab pos="457191" algn="l"/>
              </a:tabLst>
            </a:pPr>
            <a:r>
              <a:rPr lang="en-US" sz="2800" dirty="0">
                <a:latin typeface="Times New Roman"/>
                <a:ea typeface="Times New Roman"/>
              </a:rPr>
              <a:t>To transmit data through IoT on network Carrier (GSM).</a:t>
            </a:r>
            <a:endParaRPr lang="en-IN" sz="2800" dirty="0">
              <a:latin typeface="Times New Roman"/>
              <a:ea typeface="Times New Roman"/>
            </a:endParaRPr>
          </a:p>
          <a:p>
            <a:pPr marL="342893" indent="-342893" algn="just">
              <a:buFont typeface="+mj-lt"/>
              <a:buAutoNum type="arabicPeriod"/>
              <a:tabLst>
                <a:tab pos="457191" algn="l"/>
              </a:tabLst>
            </a:pPr>
            <a:r>
              <a:rPr lang="en-US" sz="2800" dirty="0">
                <a:latin typeface="Times New Roman"/>
                <a:ea typeface="Times New Roman"/>
              </a:rPr>
              <a:t>To process and detect faulty readings automatically through Arduino IDE. </a:t>
            </a:r>
            <a:endParaRPr lang="en-IN" sz="2800" dirty="0">
              <a:latin typeface="Times New Roman"/>
              <a:ea typeface="Times New Roman"/>
            </a:endParaRPr>
          </a:p>
          <a:p>
            <a:endParaRPr lang="en-US" dirty="0">
              <a:latin typeface="Times New Roman" pitchFamily="18" charset="0"/>
              <a:cs typeface="Times New Roman" pitchFamily="18" charset="0"/>
            </a:endParaRPr>
          </a:p>
        </p:txBody>
      </p:sp>
      <p:pic>
        <p:nvPicPr>
          <p:cNvPr id="4" name="Picture 3"/>
          <p:cNvPicPr>
            <a:picLocks noChangeAspect="1"/>
          </p:cNvPicPr>
          <p:nvPr/>
        </p:nvPicPr>
        <p:blipFill>
          <a:blip r:embed="rId2"/>
          <a:stretch>
            <a:fillRect/>
          </a:stretch>
        </p:blipFill>
        <p:spPr>
          <a:xfrm>
            <a:off x="8483600" y="0"/>
            <a:ext cx="1676400" cy="561976"/>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9352" y="304800"/>
            <a:ext cx="8735848" cy="914400"/>
          </a:xfrm>
        </p:spPr>
        <p:txBody>
          <a:bodyPr/>
          <a:lstStyle/>
          <a:p>
            <a:r>
              <a:rPr lang="en-US" sz="3200" b="1" dirty="0">
                <a:latin typeface="Times New Roman" pitchFamily="18" charset="0"/>
                <a:cs typeface="Times New Roman" pitchFamily="18" charset="0"/>
              </a:rPr>
              <a:t>NOVELTY</a:t>
            </a:r>
          </a:p>
        </p:txBody>
      </p:sp>
      <p:sp>
        <p:nvSpPr>
          <p:cNvPr id="3" name="Text Placeholder 2"/>
          <p:cNvSpPr>
            <a:spLocks noGrp="1"/>
          </p:cNvSpPr>
          <p:nvPr>
            <p:ph type="body" idx="1"/>
          </p:nvPr>
        </p:nvSpPr>
        <p:spPr>
          <a:xfrm>
            <a:off x="304800" y="1206634"/>
            <a:ext cx="9550400" cy="6108568"/>
          </a:xfrm>
        </p:spPr>
        <p:txBody>
          <a:bodyPr/>
          <a:lstStyle/>
          <a:p>
            <a:endParaRPr lang="en-US" sz="2800" dirty="0">
              <a:latin typeface="Calibri"/>
              <a:ea typeface="Calibri"/>
              <a:cs typeface="Times New Roman"/>
            </a:endParaRPr>
          </a:p>
          <a:p>
            <a:endParaRPr lang="en-US" dirty="0"/>
          </a:p>
        </p:txBody>
      </p:sp>
      <p:pic>
        <p:nvPicPr>
          <p:cNvPr id="4" name="Picture 3"/>
          <p:cNvPicPr>
            <a:picLocks noChangeAspect="1"/>
          </p:cNvPicPr>
          <p:nvPr/>
        </p:nvPicPr>
        <p:blipFill>
          <a:blip r:embed="rId2"/>
          <a:stretch>
            <a:fillRect/>
          </a:stretch>
        </p:blipFill>
        <p:spPr>
          <a:xfrm>
            <a:off x="8483600" y="0"/>
            <a:ext cx="1676400" cy="561976"/>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40455373"/>
              </p:ext>
            </p:extLst>
          </p:nvPr>
        </p:nvGraphicFramePr>
        <p:xfrm>
          <a:off x="1340068" y="1300898"/>
          <a:ext cx="7677807" cy="6065520"/>
        </p:xfrm>
        <a:graphic>
          <a:graphicData uri="http://schemas.openxmlformats.org/drawingml/2006/table">
            <a:tbl>
              <a:tblPr firstRow="1" bandRow="1">
                <a:tableStyleId>{5940675A-B579-460E-94D1-54222C63F5DA}</a:tableStyleId>
              </a:tblPr>
              <a:tblGrid>
                <a:gridCol w="3928166">
                  <a:extLst>
                    <a:ext uri="{9D8B030D-6E8A-4147-A177-3AD203B41FA5}">
                      <a16:colId xmlns:a16="http://schemas.microsoft.com/office/drawing/2014/main" xmlns="" val="20000"/>
                    </a:ext>
                  </a:extLst>
                </a:gridCol>
                <a:gridCol w="3749641">
                  <a:extLst>
                    <a:ext uri="{9D8B030D-6E8A-4147-A177-3AD203B41FA5}">
                      <a16:colId xmlns:a16="http://schemas.microsoft.com/office/drawing/2014/main" xmlns="" val="20001"/>
                    </a:ext>
                  </a:extLst>
                </a:gridCol>
              </a:tblGrid>
              <a:tr h="609600">
                <a:tc>
                  <a:txBody>
                    <a:bodyPr/>
                    <a:lstStyle/>
                    <a:p>
                      <a:r>
                        <a:rPr lang="en-US" sz="1600" b="1" dirty="0">
                          <a:effectLst/>
                          <a:latin typeface="Times New Roman" pitchFamily="18" charset="0"/>
                          <a:ea typeface="Calibri"/>
                          <a:cs typeface="Times New Roman" pitchFamily="18" charset="0"/>
                        </a:rPr>
                        <a:t>	</a:t>
                      </a:r>
                      <a:r>
                        <a:rPr lang="en-US" sz="1800" b="1" dirty="0">
                          <a:effectLst/>
                          <a:latin typeface="Times New Roman" pitchFamily="18" charset="0"/>
                          <a:ea typeface="Calibri"/>
                          <a:cs typeface="Times New Roman" pitchFamily="18" charset="0"/>
                        </a:rPr>
                        <a:t>EXISTING SYSTEM</a:t>
                      </a:r>
                      <a:endParaRPr lang="en-US" sz="18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Times New Roman" pitchFamily="18" charset="0"/>
                          <a:ea typeface="Calibri"/>
                          <a:cs typeface="Times New Roman" pitchFamily="18" charset="0"/>
                        </a:rPr>
                        <a:t>PROPOSED SYSTEM</a:t>
                      </a:r>
                      <a:endParaRPr lang="en-US" sz="1800" dirty="0">
                        <a:effectLst/>
                        <a:latin typeface="Times New Roman" pitchFamily="18" charset="0"/>
                        <a:ea typeface="Calibri"/>
                        <a:cs typeface="Times New Roman" pitchFamily="18" charset="0"/>
                      </a:endParaRPr>
                    </a:p>
                    <a:p>
                      <a:endParaRPr lang="en-US" sz="1600" dirty="0">
                        <a:latin typeface="Times New Roman" pitchFamily="18" charset="0"/>
                        <a:cs typeface="Times New Roman" pitchFamily="18" charset="0"/>
                      </a:endParaRPr>
                    </a:p>
                  </a:txBody>
                  <a:tcPr/>
                </a:tc>
                <a:extLst>
                  <a:ext uri="{0D108BD9-81ED-4DB2-BD59-A6C34878D82A}">
                    <a16:rowId xmlns:a16="http://schemas.microsoft.com/office/drawing/2014/main" xmlns="" val="10000"/>
                  </a:ext>
                </a:extLst>
              </a:tr>
              <a:tr h="5455920">
                <a:tc>
                  <a:txBody>
                    <a:bodyPr/>
                    <a:lstStyle/>
                    <a:p>
                      <a:pPr marL="342900" marR="0" lvl="0" indent="-342900">
                        <a:lnSpc>
                          <a:spcPct val="150000"/>
                        </a:lnSpc>
                        <a:spcBef>
                          <a:spcPts val="0"/>
                        </a:spcBef>
                        <a:spcAft>
                          <a:spcPts val="0"/>
                        </a:spcAft>
                        <a:buFont typeface="Wingdings" pitchFamily="2" charset="2"/>
                        <a:buChar char=""/>
                      </a:pPr>
                      <a:r>
                        <a:rPr lang="en-US" sz="1600" dirty="0">
                          <a:effectLst/>
                          <a:latin typeface="Times New Roman" pitchFamily="18" charset="0"/>
                          <a:cs typeface="Times New Roman" pitchFamily="18" charset="0"/>
                        </a:rPr>
                        <a:t>Monitoring system is not implemented.</a:t>
                      </a:r>
                    </a:p>
                    <a:p>
                      <a:pPr marL="342900" marR="0" lvl="0" indent="-342900">
                        <a:lnSpc>
                          <a:spcPct val="150000"/>
                        </a:lnSpc>
                        <a:spcBef>
                          <a:spcPts val="0"/>
                        </a:spcBef>
                        <a:spcAft>
                          <a:spcPts val="0"/>
                        </a:spcAft>
                        <a:buFont typeface="Wingdings" pitchFamily="2" charset="2"/>
                        <a:buChar char=""/>
                      </a:pPr>
                      <a:r>
                        <a:rPr lang="en-US" sz="1600" dirty="0">
                          <a:effectLst/>
                          <a:latin typeface="Times New Roman" pitchFamily="18" charset="0"/>
                          <a:cs typeface="Times New Roman" pitchFamily="18" charset="0"/>
                        </a:rPr>
                        <a:t>Manually checking the output values of the solar panel through older techniques like multimeter</a:t>
                      </a:r>
                      <a:r>
                        <a:rPr lang="en-US" sz="1600" baseline="0" dirty="0">
                          <a:effectLst/>
                          <a:latin typeface="Times New Roman" pitchFamily="18" charset="0"/>
                          <a:cs typeface="Times New Roman" pitchFamily="18" charset="0"/>
                        </a:rPr>
                        <a:t> (digital meter).</a:t>
                      </a:r>
                      <a:endParaRPr lang="en-US" sz="1600" dirty="0">
                        <a:effectLst/>
                        <a:latin typeface="Times New Roman" pitchFamily="18" charset="0"/>
                        <a:cs typeface="Times New Roman" pitchFamily="18" charset="0"/>
                      </a:endParaRPr>
                    </a:p>
                    <a:p>
                      <a:pPr marL="342900" marR="0" lvl="0" indent="-342900">
                        <a:lnSpc>
                          <a:spcPct val="150000"/>
                        </a:lnSpc>
                        <a:spcBef>
                          <a:spcPts val="0"/>
                        </a:spcBef>
                        <a:spcAft>
                          <a:spcPts val="0"/>
                        </a:spcAft>
                        <a:buFont typeface="Wingdings" pitchFamily="2" charset="2"/>
                        <a:buChar char=""/>
                      </a:pPr>
                      <a:r>
                        <a:rPr lang="en-US" sz="1600" dirty="0">
                          <a:effectLst/>
                          <a:latin typeface="Times New Roman" pitchFamily="18" charset="0"/>
                          <a:cs typeface="Times New Roman" pitchFamily="18" charset="0"/>
                        </a:rPr>
                        <a:t>No real time comparison </a:t>
                      </a:r>
                    </a:p>
                    <a:p>
                      <a:pPr marL="342900" marR="0" lvl="0" indent="-342900">
                        <a:lnSpc>
                          <a:spcPct val="150000"/>
                        </a:lnSpc>
                        <a:spcBef>
                          <a:spcPts val="0"/>
                        </a:spcBef>
                        <a:spcAft>
                          <a:spcPts val="0"/>
                        </a:spcAft>
                        <a:buFont typeface="Wingdings" pitchFamily="2" charset="2"/>
                        <a:buChar char=""/>
                      </a:pPr>
                      <a:r>
                        <a:rPr lang="en-US" sz="1600" dirty="0">
                          <a:effectLst/>
                          <a:latin typeface="Times New Roman" pitchFamily="18" charset="0"/>
                          <a:cs typeface="Times New Roman" pitchFamily="18" charset="0"/>
                        </a:rPr>
                        <a:t>No</a:t>
                      </a:r>
                      <a:r>
                        <a:rPr lang="en-US" sz="1600" baseline="0" dirty="0">
                          <a:effectLst/>
                          <a:latin typeface="Times New Roman" pitchFamily="18" charset="0"/>
                          <a:cs typeface="Times New Roman" pitchFamily="18" charset="0"/>
                        </a:rPr>
                        <a:t> control for the user wirelessly</a:t>
                      </a:r>
                      <a:endParaRPr lang="en-US" sz="1600" dirty="0">
                        <a:effectLst/>
                        <a:latin typeface="Times New Roman" pitchFamily="18" charset="0"/>
                        <a:cs typeface="Times New Roman" pitchFamily="18" charset="0"/>
                      </a:endParaRPr>
                    </a:p>
                    <a:p>
                      <a:pPr marL="0" marR="0">
                        <a:lnSpc>
                          <a:spcPct val="150000"/>
                        </a:lnSpc>
                        <a:spcBef>
                          <a:spcPts val="0"/>
                        </a:spcBef>
                        <a:spcAft>
                          <a:spcPts val="0"/>
                        </a:spcAft>
                      </a:pPr>
                      <a:r>
                        <a:rPr lang="en-US" sz="1600" dirty="0">
                          <a:effectLst/>
                          <a:latin typeface="Times New Roman" pitchFamily="18" charset="0"/>
                          <a:cs typeface="Times New Roman" pitchFamily="18" charset="0"/>
                        </a:rPr>
                        <a:t> </a:t>
                      </a:r>
                    </a:p>
                    <a:p>
                      <a:pPr marL="0" marR="0">
                        <a:lnSpc>
                          <a:spcPct val="150000"/>
                        </a:lnSpc>
                        <a:spcBef>
                          <a:spcPts val="0"/>
                        </a:spcBef>
                        <a:spcAft>
                          <a:spcPts val="0"/>
                        </a:spcAft>
                      </a:pPr>
                      <a:r>
                        <a:rPr lang="en-US" sz="1600" dirty="0">
                          <a:effectLst/>
                          <a:latin typeface="Times New Roman" pitchFamily="18" charset="0"/>
                          <a:cs typeface="Times New Roman" pitchFamily="18" charset="0"/>
                        </a:rPr>
                        <a:t> </a:t>
                      </a:r>
                    </a:p>
                    <a:p>
                      <a:pPr marL="0" marR="0" algn="ctr">
                        <a:lnSpc>
                          <a:spcPct val="150000"/>
                        </a:lnSpc>
                        <a:spcBef>
                          <a:spcPts val="0"/>
                        </a:spcBef>
                        <a:spcAft>
                          <a:spcPts val="0"/>
                        </a:spcAft>
                      </a:pPr>
                      <a:r>
                        <a:rPr lang="en-US" sz="1600" dirty="0">
                          <a:effectLst/>
                          <a:latin typeface="Times New Roman" pitchFamily="18" charset="0"/>
                          <a:cs typeface="Times New Roman" pitchFamily="18" charset="0"/>
                        </a:rPr>
                        <a:t>Drawbacks</a:t>
                      </a:r>
                    </a:p>
                    <a:p>
                      <a:pPr marL="342900" marR="0" lvl="0" indent="-342900">
                        <a:lnSpc>
                          <a:spcPct val="150000"/>
                        </a:lnSpc>
                        <a:spcBef>
                          <a:spcPts val="0"/>
                        </a:spcBef>
                        <a:spcAft>
                          <a:spcPts val="0"/>
                        </a:spcAft>
                        <a:buFont typeface="Wingdings" pitchFamily="2" charset="2"/>
                        <a:buChar char=""/>
                      </a:pPr>
                      <a:r>
                        <a:rPr lang="en-US" sz="1600" dirty="0">
                          <a:effectLst/>
                          <a:latin typeface="Times New Roman" pitchFamily="18" charset="0"/>
                          <a:cs typeface="Times New Roman" pitchFamily="18" charset="0"/>
                        </a:rPr>
                        <a:t>Maintenance is difficult. </a:t>
                      </a:r>
                    </a:p>
                    <a:p>
                      <a:pPr marL="342900" marR="0" lvl="0" indent="-342900">
                        <a:lnSpc>
                          <a:spcPct val="150000"/>
                        </a:lnSpc>
                        <a:spcBef>
                          <a:spcPts val="0"/>
                        </a:spcBef>
                        <a:spcAft>
                          <a:spcPts val="0"/>
                        </a:spcAft>
                        <a:buFont typeface="Wingdings" pitchFamily="2" charset="2"/>
                        <a:buChar char=""/>
                      </a:pPr>
                      <a:r>
                        <a:rPr lang="en-US" sz="1600" dirty="0">
                          <a:effectLst/>
                          <a:latin typeface="Times New Roman" pitchFamily="18" charset="0"/>
                          <a:cs typeface="Times New Roman" pitchFamily="18" charset="0"/>
                        </a:rPr>
                        <a:t>Life of the solar panel is decreases</a:t>
                      </a:r>
                      <a:r>
                        <a:rPr lang="en-US" sz="1600" baseline="0" dirty="0">
                          <a:effectLst/>
                          <a:latin typeface="Times New Roman" pitchFamily="18" charset="0"/>
                          <a:cs typeface="Times New Roman" pitchFamily="18" charset="0"/>
                        </a:rPr>
                        <a:t> eventually.</a:t>
                      </a:r>
                      <a:endParaRPr lang="en-US" sz="1600" dirty="0">
                        <a:effectLst/>
                        <a:latin typeface="Times New Roman" pitchFamily="18" charset="0"/>
                        <a:cs typeface="Times New Roman" pitchFamily="18" charset="0"/>
                      </a:endParaRPr>
                    </a:p>
                    <a:p>
                      <a:pPr marL="342900" marR="0" lvl="0" indent="-342900">
                        <a:lnSpc>
                          <a:spcPct val="115000"/>
                        </a:lnSpc>
                        <a:spcBef>
                          <a:spcPts val="0"/>
                        </a:spcBef>
                        <a:spcAft>
                          <a:spcPts val="0"/>
                        </a:spcAft>
                        <a:buFont typeface="Wingdings"/>
                        <a:buNone/>
                      </a:pPr>
                      <a:endParaRPr lang="en-US" sz="1600" dirty="0">
                        <a:latin typeface="Times New Roman" pitchFamily="18" charset="0"/>
                        <a:cs typeface="Times New Roman" pitchFamily="18" charset="0"/>
                      </a:endParaRPr>
                    </a:p>
                  </a:txBody>
                  <a:tcPr/>
                </a:tc>
                <a:tc>
                  <a:txBody>
                    <a:bodyPr/>
                    <a:lstStyle/>
                    <a:p>
                      <a:pPr marL="342900" marR="0" lvl="0" indent="-342900">
                        <a:lnSpc>
                          <a:spcPct val="150000"/>
                        </a:lnSpc>
                        <a:spcBef>
                          <a:spcPts val="0"/>
                        </a:spcBef>
                        <a:spcAft>
                          <a:spcPts val="0"/>
                        </a:spcAft>
                        <a:buFont typeface="Wingdings" pitchFamily="2" charset="2"/>
                        <a:buChar char=""/>
                      </a:pPr>
                      <a:r>
                        <a:rPr lang="en-US" sz="1600" dirty="0">
                          <a:effectLst/>
                          <a:latin typeface="Times New Roman" pitchFamily="18" charset="0"/>
                          <a:cs typeface="Times New Roman" pitchFamily="18" charset="0"/>
                        </a:rPr>
                        <a:t>Monitoring system is implemented using MPPT (Maximum Power Point Tracking) Algorithm and OCV (Open Circuit Voltage)</a:t>
                      </a:r>
                    </a:p>
                    <a:p>
                      <a:pPr marL="342900" marR="0" lvl="0" indent="-342900">
                        <a:lnSpc>
                          <a:spcPct val="150000"/>
                        </a:lnSpc>
                        <a:spcBef>
                          <a:spcPts val="0"/>
                        </a:spcBef>
                        <a:spcAft>
                          <a:spcPts val="0"/>
                        </a:spcAft>
                        <a:buFont typeface="Wingdings" pitchFamily="2" charset="2"/>
                        <a:buChar char=""/>
                      </a:pPr>
                      <a:r>
                        <a:rPr lang="en-US" sz="1600" dirty="0">
                          <a:effectLst/>
                          <a:latin typeface="Times New Roman" pitchFamily="18" charset="0"/>
                          <a:cs typeface="Times New Roman" pitchFamily="18" charset="0"/>
                        </a:rPr>
                        <a:t>Sensors are used to check the output values of the solar panel to know the life.</a:t>
                      </a:r>
                    </a:p>
                    <a:p>
                      <a:pPr marL="342900" marR="0" lvl="0" indent="-342900">
                        <a:lnSpc>
                          <a:spcPct val="150000"/>
                        </a:lnSpc>
                        <a:spcBef>
                          <a:spcPts val="0"/>
                        </a:spcBef>
                        <a:spcAft>
                          <a:spcPts val="0"/>
                        </a:spcAft>
                        <a:buFont typeface="Wingdings" pitchFamily="2" charset="2"/>
                        <a:buChar char=""/>
                      </a:pPr>
                      <a:r>
                        <a:rPr lang="en-US" sz="1600" dirty="0">
                          <a:effectLst/>
                          <a:latin typeface="Times New Roman" pitchFamily="18" charset="0"/>
                          <a:cs typeface="Times New Roman" pitchFamily="18" charset="0"/>
                        </a:rPr>
                        <a:t>Real time comparison along with and low efficiency indication is given.</a:t>
                      </a:r>
                    </a:p>
                    <a:p>
                      <a:pPr marL="342900" marR="0" lvl="0" indent="-342900">
                        <a:lnSpc>
                          <a:spcPct val="150000"/>
                        </a:lnSpc>
                        <a:spcBef>
                          <a:spcPts val="0"/>
                        </a:spcBef>
                        <a:spcAft>
                          <a:spcPts val="0"/>
                        </a:spcAft>
                        <a:buFont typeface="Wingdings" pitchFamily="2" charset="2"/>
                        <a:buChar char=""/>
                      </a:pPr>
                      <a:r>
                        <a:rPr lang="en-US" sz="1600" dirty="0">
                          <a:effectLst/>
                          <a:latin typeface="Times New Roman" pitchFamily="18" charset="0"/>
                          <a:cs typeface="Times New Roman" pitchFamily="18" charset="0"/>
                        </a:rPr>
                        <a:t>Provides wireless control</a:t>
                      </a:r>
                    </a:p>
                    <a:p>
                      <a:pPr marL="342900" marR="0" lvl="0" indent="-342900">
                        <a:lnSpc>
                          <a:spcPct val="150000"/>
                        </a:lnSpc>
                        <a:spcBef>
                          <a:spcPts val="0"/>
                        </a:spcBef>
                        <a:spcAft>
                          <a:spcPts val="0"/>
                        </a:spcAft>
                        <a:buFont typeface="Wingdings" pitchFamily="2" charset="2"/>
                        <a:buNone/>
                      </a:pPr>
                      <a:endParaRPr lang="en-US" sz="1600" dirty="0">
                        <a:effectLst/>
                        <a:latin typeface="Times New Roman" pitchFamily="18" charset="0"/>
                        <a:cs typeface="Times New Roman" pitchFamily="18" charset="0"/>
                      </a:endParaRPr>
                    </a:p>
                    <a:p>
                      <a:pPr marL="0" marR="0">
                        <a:lnSpc>
                          <a:spcPct val="150000"/>
                        </a:lnSpc>
                        <a:spcBef>
                          <a:spcPts val="0"/>
                        </a:spcBef>
                        <a:spcAft>
                          <a:spcPts val="0"/>
                        </a:spcAft>
                      </a:pPr>
                      <a:r>
                        <a:rPr lang="en-US" sz="1600" dirty="0">
                          <a:effectLst/>
                          <a:latin typeface="Times New Roman" pitchFamily="18" charset="0"/>
                          <a:cs typeface="Times New Roman" pitchFamily="18" charset="0"/>
                        </a:rPr>
                        <a:t> </a:t>
                      </a:r>
                      <a:r>
                        <a:rPr lang="en-US" sz="1600" baseline="0" dirty="0">
                          <a:effectLst/>
                          <a:latin typeface="Times New Roman" pitchFamily="18" charset="0"/>
                          <a:cs typeface="Times New Roman" pitchFamily="18" charset="0"/>
                        </a:rPr>
                        <a:t>                   </a:t>
                      </a:r>
                      <a:r>
                        <a:rPr lang="en-US" sz="1600" dirty="0">
                          <a:effectLst/>
                          <a:latin typeface="Times New Roman" pitchFamily="18" charset="0"/>
                          <a:cs typeface="Times New Roman" pitchFamily="18" charset="0"/>
                        </a:rPr>
                        <a:t>Advantages</a:t>
                      </a:r>
                    </a:p>
                    <a:p>
                      <a:pPr marL="342900" marR="0" lvl="0" indent="-342900">
                        <a:lnSpc>
                          <a:spcPct val="150000"/>
                        </a:lnSpc>
                        <a:spcBef>
                          <a:spcPts val="0"/>
                        </a:spcBef>
                        <a:spcAft>
                          <a:spcPts val="0"/>
                        </a:spcAft>
                        <a:buFont typeface="Wingdings" pitchFamily="2" charset="2"/>
                        <a:buChar char=""/>
                      </a:pPr>
                      <a:r>
                        <a:rPr lang="en-US" sz="1600" dirty="0">
                          <a:effectLst/>
                          <a:latin typeface="Times New Roman" pitchFamily="18" charset="0"/>
                          <a:cs typeface="Times New Roman" pitchFamily="18" charset="0"/>
                        </a:rPr>
                        <a:t>Maintenance is easy.</a:t>
                      </a:r>
                    </a:p>
                    <a:p>
                      <a:pPr marL="342900" marR="0" lvl="0" indent="-342900">
                        <a:lnSpc>
                          <a:spcPct val="150000"/>
                        </a:lnSpc>
                        <a:spcBef>
                          <a:spcPts val="0"/>
                        </a:spcBef>
                        <a:spcAft>
                          <a:spcPts val="0"/>
                        </a:spcAft>
                        <a:buFont typeface="Wingdings" pitchFamily="2" charset="2"/>
                        <a:buChar char=""/>
                      </a:pPr>
                      <a:r>
                        <a:rPr lang="en-US" sz="1600" dirty="0">
                          <a:effectLst/>
                          <a:latin typeface="Times New Roman" pitchFamily="18" charset="0"/>
                          <a:cs typeface="Times New Roman" pitchFamily="18" charset="0"/>
                        </a:rPr>
                        <a:t>Increases the life of the solar panel.</a:t>
                      </a:r>
                      <a:endParaRPr lang="en-US" sz="1600" dirty="0">
                        <a:effectLst/>
                        <a:latin typeface="Times New Roman" pitchFamily="18" charset="0"/>
                        <a:ea typeface="Calibri" panose="020F0502020204030204" pitchFamily="34" charset="0"/>
                        <a:cs typeface="Times New Roman" pitchFamily="18" charset="0"/>
                      </a:endParaRPr>
                    </a:p>
                    <a:p>
                      <a:endParaRPr lang="en-US" sz="1600" dirty="0">
                        <a:latin typeface="Times New Roman" pitchFamily="18" charset="0"/>
                        <a:cs typeface="Times New Roman" pitchFamily="18" charset="0"/>
                      </a:endParaRPr>
                    </a:p>
                  </a:txBody>
                  <a:tcPr/>
                </a:tc>
                <a:extLst>
                  <a:ext uri="{0D108BD9-81ED-4DB2-BD59-A6C34878D82A}">
                    <a16:rowId xmlns:a16="http://schemas.microsoft.com/office/drawing/2014/main" xmlns="" val="10001"/>
                  </a:ext>
                </a:extLst>
              </a:tr>
            </a:tbl>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483600" y="0"/>
            <a:ext cx="1676400" cy="561976"/>
          </a:xfrm>
          <a:prstGeom prst="rect">
            <a:avLst/>
          </a:prstGeom>
        </p:spPr>
      </p:pic>
      <p:sp>
        <p:nvSpPr>
          <p:cNvPr id="5" name="Text Placeholder 4"/>
          <p:cNvSpPr txBox="1">
            <a:spLocks noGrp="1"/>
          </p:cNvSpPr>
          <p:nvPr>
            <p:ph type="body" idx="1"/>
          </p:nvPr>
        </p:nvSpPr>
        <p:spPr>
          <a:xfrm>
            <a:off x="1056290" y="388554"/>
            <a:ext cx="8494111" cy="6697188"/>
          </a:xfrm>
          <a:prstGeom prst="rect">
            <a:avLst/>
          </a:prstGeom>
          <a:noFill/>
        </p:spPr>
        <p:txBody>
          <a:bodyPr wrap="square" rtlCol="0">
            <a:spAutoFit/>
          </a:bodyPr>
          <a:lstStyle/>
          <a:p>
            <a:pPr>
              <a:lnSpc>
                <a:spcPct val="115000"/>
              </a:lnSpc>
              <a:spcAft>
                <a:spcPts val="1000"/>
              </a:spcAft>
            </a:pPr>
            <a:r>
              <a:rPr lang="en-US" b="1" dirty="0">
                <a:latin typeface="Times New Roman"/>
                <a:ea typeface="Calibri"/>
                <a:cs typeface="Times New Roman"/>
              </a:rPr>
              <a:t>HARDWARE REQUIREMENTS:</a:t>
            </a:r>
            <a:endParaRPr lang="en-US" sz="1200" dirty="0">
              <a:ea typeface="Calibri"/>
              <a:cs typeface="Times New Roman"/>
            </a:endParaRPr>
          </a:p>
          <a:p>
            <a:pPr marL="342893" indent="-342893">
              <a:lnSpc>
                <a:spcPct val="150000"/>
              </a:lnSpc>
              <a:buFont typeface="Wingdings"/>
              <a:buChar char=""/>
            </a:pPr>
            <a:r>
              <a:rPr lang="en-US" sz="1600" dirty="0">
                <a:latin typeface="Times New Roman"/>
                <a:ea typeface="Calibri"/>
                <a:cs typeface="Times New Roman"/>
              </a:rPr>
              <a:t> ARDUINO UNO</a:t>
            </a:r>
            <a:endParaRPr lang="en-US" sz="1600" dirty="0">
              <a:ea typeface="Calibri"/>
              <a:cs typeface="Times New Roman"/>
            </a:endParaRPr>
          </a:p>
          <a:p>
            <a:pPr marL="342893" indent="-342893">
              <a:lnSpc>
                <a:spcPct val="150000"/>
              </a:lnSpc>
              <a:buFont typeface="Wingdings"/>
              <a:buChar char=""/>
            </a:pPr>
            <a:r>
              <a:rPr lang="en-US" sz="1600" dirty="0">
                <a:latin typeface="Times New Roman"/>
                <a:ea typeface="Calibri"/>
                <a:cs typeface="Times New Roman"/>
              </a:rPr>
              <a:t>SOLAR PANEL</a:t>
            </a:r>
            <a:endParaRPr lang="en-US" sz="1600" dirty="0">
              <a:ea typeface="Calibri"/>
              <a:cs typeface="Times New Roman"/>
            </a:endParaRPr>
          </a:p>
          <a:p>
            <a:pPr marL="342893" indent="-342893">
              <a:lnSpc>
                <a:spcPct val="150000"/>
              </a:lnSpc>
              <a:buFont typeface="Wingdings"/>
              <a:buChar char=""/>
            </a:pPr>
            <a:r>
              <a:rPr lang="en-US" sz="1600" dirty="0">
                <a:latin typeface="Times New Roman"/>
                <a:ea typeface="Calibri"/>
                <a:cs typeface="Times New Roman"/>
              </a:rPr>
              <a:t>VOLTAGE SENSOR</a:t>
            </a:r>
            <a:endParaRPr lang="en-US" sz="1600" dirty="0">
              <a:ea typeface="Calibri"/>
              <a:cs typeface="Times New Roman"/>
            </a:endParaRPr>
          </a:p>
          <a:p>
            <a:pPr marL="342893" indent="-342893">
              <a:lnSpc>
                <a:spcPct val="150000"/>
              </a:lnSpc>
              <a:buFont typeface="Wingdings"/>
              <a:buChar char=""/>
            </a:pPr>
            <a:r>
              <a:rPr lang="en-US" sz="1600" dirty="0">
                <a:latin typeface="Times New Roman"/>
                <a:ea typeface="Calibri"/>
                <a:cs typeface="Times New Roman"/>
              </a:rPr>
              <a:t>CURRENT SENSOR</a:t>
            </a:r>
            <a:endParaRPr lang="en-US" sz="1600" dirty="0">
              <a:ea typeface="Calibri"/>
              <a:cs typeface="Times New Roman"/>
            </a:endParaRPr>
          </a:p>
          <a:p>
            <a:pPr marL="342893" indent="-342893">
              <a:lnSpc>
                <a:spcPct val="150000"/>
              </a:lnSpc>
              <a:buFont typeface="Wingdings"/>
              <a:buChar char=""/>
            </a:pPr>
            <a:r>
              <a:rPr lang="en-US" sz="1600" dirty="0">
                <a:latin typeface="Times New Roman"/>
                <a:ea typeface="Calibri"/>
                <a:cs typeface="Times New Roman"/>
              </a:rPr>
              <a:t>RELAY</a:t>
            </a:r>
            <a:endParaRPr lang="en-US" sz="1600" dirty="0">
              <a:ea typeface="Calibri"/>
              <a:cs typeface="Times New Roman"/>
            </a:endParaRPr>
          </a:p>
          <a:p>
            <a:pPr marL="342893" indent="-342893">
              <a:lnSpc>
                <a:spcPct val="150000"/>
              </a:lnSpc>
              <a:buFont typeface="Wingdings"/>
              <a:buChar char=""/>
            </a:pPr>
            <a:r>
              <a:rPr lang="en-US" sz="1600" dirty="0">
                <a:latin typeface="Times New Roman"/>
                <a:ea typeface="Calibri"/>
                <a:cs typeface="Times New Roman"/>
              </a:rPr>
              <a:t>BATTERY</a:t>
            </a:r>
            <a:endParaRPr lang="en-US" sz="1600" dirty="0">
              <a:ea typeface="Calibri"/>
              <a:cs typeface="Times New Roman"/>
            </a:endParaRPr>
          </a:p>
          <a:p>
            <a:pPr marL="342893" indent="-342893">
              <a:lnSpc>
                <a:spcPct val="150000"/>
              </a:lnSpc>
              <a:buFont typeface="Wingdings"/>
              <a:buChar char=""/>
            </a:pPr>
            <a:r>
              <a:rPr lang="en-US" sz="1600" dirty="0">
                <a:latin typeface="Times New Roman"/>
                <a:ea typeface="Calibri"/>
                <a:cs typeface="Times New Roman"/>
              </a:rPr>
              <a:t>GSM MODULE</a:t>
            </a:r>
            <a:endParaRPr lang="en-US" sz="1600" dirty="0">
              <a:ea typeface="Calibri"/>
              <a:cs typeface="Times New Roman"/>
            </a:endParaRPr>
          </a:p>
          <a:p>
            <a:pPr marL="342893" indent="-342893">
              <a:lnSpc>
                <a:spcPct val="150000"/>
              </a:lnSpc>
              <a:buFont typeface="Wingdings"/>
              <a:buChar char=""/>
            </a:pPr>
            <a:r>
              <a:rPr lang="en-US" sz="1600" dirty="0">
                <a:latin typeface="Times New Roman"/>
                <a:ea typeface="Calibri"/>
                <a:cs typeface="Times New Roman"/>
              </a:rPr>
              <a:t>RTC</a:t>
            </a:r>
            <a:endParaRPr lang="en-US" sz="1600" dirty="0">
              <a:ea typeface="Calibri"/>
              <a:cs typeface="Times New Roman"/>
            </a:endParaRPr>
          </a:p>
          <a:p>
            <a:pPr marL="342893" indent="-342893">
              <a:lnSpc>
                <a:spcPct val="150000"/>
              </a:lnSpc>
              <a:buFont typeface="Wingdings"/>
              <a:buChar char=""/>
            </a:pPr>
            <a:r>
              <a:rPr lang="en-US" sz="1600" dirty="0">
                <a:latin typeface="Times New Roman"/>
                <a:ea typeface="Calibri"/>
                <a:cs typeface="Times New Roman"/>
              </a:rPr>
              <a:t>DC MOTOR</a:t>
            </a:r>
            <a:endParaRPr lang="en-US" sz="1600" dirty="0">
              <a:ea typeface="Calibri"/>
              <a:cs typeface="Times New Roman"/>
            </a:endParaRPr>
          </a:p>
          <a:p>
            <a:pPr marL="342893" indent="-342893">
              <a:lnSpc>
                <a:spcPct val="150000"/>
              </a:lnSpc>
              <a:buFont typeface="Wingdings"/>
              <a:buChar char=""/>
            </a:pPr>
            <a:r>
              <a:rPr lang="en-US" sz="1600" dirty="0">
                <a:latin typeface="Times New Roman"/>
                <a:ea typeface="Calibri"/>
                <a:cs typeface="Times New Roman"/>
              </a:rPr>
              <a:t>LCD DISPLAY</a:t>
            </a:r>
            <a:endParaRPr lang="en-US" sz="1600" dirty="0">
              <a:ea typeface="Calibri"/>
              <a:cs typeface="Times New Roman"/>
            </a:endParaRPr>
          </a:p>
          <a:p>
            <a:pPr marL="342893" indent="-342893">
              <a:lnSpc>
                <a:spcPct val="150000"/>
              </a:lnSpc>
              <a:buFont typeface="Wingdings"/>
              <a:buChar char=""/>
            </a:pPr>
            <a:r>
              <a:rPr lang="en-US" sz="1600" dirty="0">
                <a:latin typeface="Times New Roman"/>
                <a:ea typeface="Calibri"/>
                <a:cs typeface="Times New Roman"/>
              </a:rPr>
              <a:t>IOT  MODULE</a:t>
            </a:r>
            <a:endParaRPr lang="en-US" sz="1600" dirty="0">
              <a:ea typeface="Calibri"/>
              <a:cs typeface="Times New Roman"/>
            </a:endParaRPr>
          </a:p>
          <a:p>
            <a:pPr marL="342893" indent="-342893">
              <a:lnSpc>
                <a:spcPct val="150000"/>
              </a:lnSpc>
              <a:buFont typeface="Wingdings"/>
              <a:buChar char=""/>
            </a:pPr>
            <a:r>
              <a:rPr lang="en-US" sz="1600" dirty="0">
                <a:latin typeface="Times New Roman"/>
                <a:ea typeface="Calibri"/>
                <a:cs typeface="Times New Roman"/>
              </a:rPr>
              <a:t>POWER SUPPLY</a:t>
            </a:r>
            <a:endParaRPr lang="en-US" sz="1000" dirty="0">
              <a:ea typeface="Calibri"/>
              <a:cs typeface="Times New Roman"/>
            </a:endParaRPr>
          </a:p>
          <a:p>
            <a:pPr>
              <a:lnSpc>
                <a:spcPct val="115000"/>
              </a:lnSpc>
              <a:spcAft>
                <a:spcPts val="1000"/>
              </a:spcAft>
            </a:pPr>
            <a:endParaRPr lang="en-US" sz="1200" dirty="0">
              <a:ea typeface="Calibri"/>
              <a:cs typeface="Times New Roman"/>
            </a:endParaRPr>
          </a:p>
          <a:p>
            <a:pPr>
              <a:lnSpc>
                <a:spcPct val="115000"/>
              </a:lnSpc>
              <a:spcAft>
                <a:spcPts val="1000"/>
              </a:spcAft>
            </a:pPr>
            <a:r>
              <a:rPr lang="en-US" b="1" dirty="0">
                <a:latin typeface="Times New Roman"/>
                <a:ea typeface="Calibri"/>
                <a:cs typeface="Times New Roman"/>
              </a:rPr>
              <a:t>SOFTWARE REQUIREMENTS:</a:t>
            </a:r>
            <a:endParaRPr lang="en-US" sz="1200" dirty="0">
              <a:ea typeface="Calibri"/>
              <a:cs typeface="Times New Roman"/>
            </a:endParaRPr>
          </a:p>
          <a:p>
            <a:pPr marL="342893" indent="-342893">
              <a:lnSpc>
                <a:spcPct val="115000"/>
              </a:lnSpc>
              <a:buFont typeface="Wingdings"/>
              <a:buChar char=""/>
            </a:pPr>
            <a:r>
              <a:rPr lang="en-US" sz="1600" dirty="0">
                <a:latin typeface="Times New Roman"/>
                <a:ea typeface="Calibri"/>
                <a:cs typeface="Times New Roman"/>
              </a:rPr>
              <a:t>Arduino IDE</a:t>
            </a:r>
            <a:endParaRPr lang="en-US" sz="1600" dirty="0">
              <a:ea typeface="Calibri"/>
              <a:cs typeface="Times New Roman"/>
            </a:endParaRPr>
          </a:p>
          <a:p>
            <a:pPr marL="342893" indent="-342893">
              <a:lnSpc>
                <a:spcPct val="115000"/>
              </a:lnSpc>
              <a:spcAft>
                <a:spcPts val="1000"/>
              </a:spcAft>
              <a:buFont typeface="Wingdings"/>
              <a:buChar char=""/>
            </a:pPr>
            <a:r>
              <a:rPr lang="en-US" sz="1600" dirty="0">
                <a:latin typeface="Times New Roman"/>
                <a:ea typeface="Calibri"/>
                <a:cs typeface="Times New Roman"/>
              </a:rPr>
              <a:t>Embedded  C</a:t>
            </a:r>
            <a:endParaRPr lang="en-US" sz="1600" dirty="0">
              <a:ea typeface="Calibri"/>
              <a:cs typeface="Times New Roman"/>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Solstice</Template>
  <TotalTime>4917</TotalTime>
  <Words>2060</Words>
  <Application>Microsoft Office PowerPoint</Application>
  <PresentationFormat>Custom</PresentationFormat>
  <Paragraphs>338</Paragraphs>
  <Slides>37</Slides>
  <Notes>1</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Solstice</vt:lpstr>
      <vt:lpstr>PowerPoint Presentation</vt:lpstr>
      <vt:lpstr>INDEX</vt:lpstr>
      <vt:lpstr>Introduction</vt:lpstr>
      <vt:lpstr>    Literature Review</vt:lpstr>
      <vt:lpstr>PowerPoint Presentation</vt:lpstr>
      <vt:lpstr>PROBLEM STATEMENT</vt:lpstr>
      <vt:lpstr>OBJECTIVE</vt:lpstr>
      <vt:lpstr>NOVELTY</vt:lpstr>
      <vt:lpstr>PowerPoint Presentation</vt:lpstr>
      <vt:lpstr>System / Architecture Diagram </vt:lpstr>
      <vt:lpstr>METHODOLOGY </vt:lpstr>
      <vt:lpstr>Hardware Description &amp; Specifications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 PLAN</vt:lpstr>
      <vt:lpstr>WORKING MODEL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PROGRAM:</vt:lpstr>
      <vt:lpstr>PowerPoint Presentation</vt:lpstr>
      <vt:lpstr>PowerPoint Presentation</vt:lpstr>
      <vt:lpstr>PowerPoint Presentation</vt:lpstr>
      <vt:lpstr>OUTPUT GRAPH: </vt:lpstr>
      <vt:lpstr>Drive Link for the Project Demo</vt:lpstr>
      <vt:lpstr>Poster</vt:lpstr>
      <vt:lpstr>REFERENCES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ECE</dc:subject>
  <dc:creator>GROUP 27</dc:creator>
  <dc:description>PREPARED UNDER ECE DEPT SRM UNIVERSITY</dc:description>
  <cp:lastModifiedBy>prime</cp:lastModifiedBy>
  <cp:revision>209</cp:revision>
  <dcterms:created xsi:type="dcterms:W3CDTF">2021-02-22T08:24:21Z</dcterms:created>
  <dcterms:modified xsi:type="dcterms:W3CDTF">2021-05-13T06:41:19Z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1033-11.2.0.9984</vt:lpwstr>
  </property>
</Properties>
</file>